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32"/>
  </p:notesMasterIdLst>
  <p:handoutMasterIdLst>
    <p:handoutMasterId r:id="rId33"/>
  </p:handoutMasterIdLst>
  <p:sldIdLst>
    <p:sldId id="265" r:id="rId3"/>
    <p:sldId id="286" r:id="rId4"/>
    <p:sldId id="266" r:id="rId5"/>
    <p:sldId id="290" r:id="rId6"/>
    <p:sldId id="288" r:id="rId7"/>
    <p:sldId id="295" r:id="rId8"/>
    <p:sldId id="294" r:id="rId9"/>
    <p:sldId id="293" r:id="rId10"/>
    <p:sldId id="292" r:id="rId11"/>
    <p:sldId id="291" r:id="rId12"/>
    <p:sldId id="289" r:id="rId13"/>
    <p:sldId id="281" r:id="rId14"/>
    <p:sldId id="287" r:id="rId15"/>
    <p:sldId id="285" r:id="rId16"/>
    <p:sldId id="284" r:id="rId17"/>
    <p:sldId id="283" r:id="rId18"/>
    <p:sldId id="282" r:id="rId19"/>
    <p:sldId id="274" r:id="rId20"/>
    <p:sldId id="280" r:id="rId21"/>
    <p:sldId id="279" r:id="rId22"/>
    <p:sldId id="277" r:id="rId23"/>
    <p:sldId id="275" r:id="rId24"/>
    <p:sldId id="278" r:id="rId25"/>
    <p:sldId id="273" r:id="rId26"/>
    <p:sldId id="269" r:id="rId27"/>
    <p:sldId id="268" r:id="rId28"/>
    <p:sldId id="272" r:id="rId29"/>
    <p:sldId id="267" r:id="rId30"/>
    <p:sldId id="271" r:id="rId31"/>
  </p:sldIdLst>
  <p:sldSz cx="9144000" cy="6858000" type="screen4x3"/>
  <p:notesSz cx="6735763" cy="9866313"/>
  <p:defaultTextStyle>
    <a:defPPr>
      <a:defRPr lang="ja-JP"/>
    </a:defPPr>
    <a:lvl1pPr algn="l" rtl="0" eaLnBrk="0" fontAlgn="base" hangingPunct="0">
      <a:spcBef>
        <a:spcPct val="0"/>
      </a:spcBef>
      <a:spcAft>
        <a:spcPct val="0"/>
      </a:spcAft>
      <a:defRPr kumimoji="1" sz="1200" kern="1200">
        <a:solidFill>
          <a:schemeClr val="tx1"/>
        </a:solidFill>
        <a:latin typeface="ＭＳ ゴシック" panose="020B0609070205080204" pitchFamily="49" charset="-128"/>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chemeClr val="tx1"/>
        </a:solidFill>
        <a:latin typeface="ＭＳ ゴシック" panose="020B0609070205080204" pitchFamily="49" charset="-128"/>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chemeClr val="tx1"/>
        </a:solidFill>
        <a:latin typeface="ＭＳ ゴシック" panose="020B0609070205080204" pitchFamily="49" charset="-128"/>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chemeClr val="tx1"/>
        </a:solidFill>
        <a:latin typeface="ＭＳ ゴシック" panose="020B0609070205080204" pitchFamily="49" charset="-128"/>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chemeClr val="tx1"/>
        </a:solidFill>
        <a:latin typeface="ＭＳ ゴシック" panose="020B0609070205080204" pitchFamily="49"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ＭＳ ゴシック" panose="020B0609070205080204" pitchFamily="49" charset="-128"/>
        <a:ea typeface="ＭＳ Ｐゴシック" panose="020B0600070205080204" pitchFamily="50" charset="-128"/>
        <a:cs typeface="+mn-cs"/>
      </a:defRPr>
    </a:lvl6pPr>
    <a:lvl7pPr marL="2743200" algn="l" defTabSz="914400" rtl="0" eaLnBrk="1" latinLnBrk="0" hangingPunct="1">
      <a:defRPr kumimoji="1" sz="1200" kern="1200">
        <a:solidFill>
          <a:schemeClr val="tx1"/>
        </a:solidFill>
        <a:latin typeface="ＭＳ ゴシック" panose="020B0609070205080204" pitchFamily="49" charset="-128"/>
        <a:ea typeface="ＭＳ Ｐゴシック" panose="020B0600070205080204" pitchFamily="50" charset="-128"/>
        <a:cs typeface="+mn-cs"/>
      </a:defRPr>
    </a:lvl7pPr>
    <a:lvl8pPr marL="3200400" algn="l" defTabSz="914400" rtl="0" eaLnBrk="1" latinLnBrk="0" hangingPunct="1">
      <a:defRPr kumimoji="1" sz="1200" kern="1200">
        <a:solidFill>
          <a:schemeClr val="tx1"/>
        </a:solidFill>
        <a:latin typeface="ＭＳ ゴシック" panose="020B0609070205080204" pitchFamily="49" charset="-128"/>
        <a:ea typeface="ＭＳ Ｐゴシック" panose="020B0600070205080204" pitchFamily="50" charset="-128"/>
        <a:cs typeface="+mn-cs"/>
      </a:defRPr>
    </a:lvl8pPr>
    <a:lvl9pPr marL="3657600" algn="l" defTabSz="914400" rtl="0" eaLnBrk="1" latinLnBrk="0" hangingPunct="1">
      <a:defRPr kumimoji="1" sz="1200" kern="1200">
        <a:solidFill>
          <a:schemeClr val="tx1"/>
        </a:solidFill>
        <a:latin typeface="ＭＳ ゴシック" panose="020B0609070205080204" pitchFamily="49"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E5"/>
    <a:srgbClr val="FFEDED"/>
    <a:srgbClr val="FFE1E1"/>
    <a:srgbClr val="FF9933"/>
    <a:srgbClr val="33CC33"/>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95" autoAdjust="0"/>
    <p:restoredTop sz="97662" autoAdjust="0"/>
  </p:normalViewPr>
  <p:slideViewPr>
    <p:cSldViewPr snapToGrid="0" snapToObjects="1">
      <p:cViewPr varScale="1">
        <p:scale>
          <a:sx n="109" d="100"/>
          <a:sy n="109" d="100"/>
        </p:scale>
        <p:origin x="126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2" d="100"/>
          <a:sy n="52" d="100"/>
        </p:scale>
        <p:origin x="-1692"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6.xml"/><Relationship Id="rId18" Type="http://schemas.openxmlformats.org/officeDocument/2006/relationships/slide" Target="slides/slide21.xml"/><Relationship Id="rId26" Type="http://schemas.openxmlformats.org/officeDocument/2006/relationships/slide" Target="slides/slide29.xml"/><Relationship Id="rId3" Type="http://schemas.openxmlformats.org/officeDocument/2006/relationships/slide" Target="slides/slide6.xml"/><Relationship Id="rId21" Type="http://schemas.openxmlformats.org/officeDocument/2006/relationships/slide" Target="slides/slide24.xml"/><Relationship Id="rId7" Type="http://schemas.openxmlformats.org/officeDocument/2006/relationships/slide" Target="slides/slide10.xml"/><Relationship Id="rId12" Type="http://schemas.openxmlformats.org/officeDocument/2006/relationships/slide" Target="slides/slide15.xml"/><Relationship Id="rId17" Type="http://schemas.openxmlformats.org/officeDocument/2006/relationships/slide" Target="slides/slide20.xml"/><Relationship Id="rId25" Type="http://schemas.openxmlformats.org/officeDocument/2006/relationships/slide" Target="slides/slide28.xml"/><Relationship Id="rId2" Type="http://schemas.openxmlformats.org/officeDocument/2006/relationships/slide" Target="slides/slide5.xml"/><Relationship Id="rId16" Type="http://schemas.openxmlformats.org/officeDocument/2006/relationships/slide" Target="slides/slide19.xml"/><Relationship Id="rId20" Type="http://schemas.openxmlformats.org/officeDocument/2006/relationships/slide" Target="slides/slide23.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14.xml"/><Relationship Id="rId24" Type="http://schemas.openxmlformats.org/officeDocument/2006/relationships/slide" Target="slides/slide27.xml"/><Relationship Id="rId5" Type="http://schemas.openxmlformats.org/officeDocument/2006/relationships/slide" Target="slides/slide8.xml"/><Relationship Id="rId15" Type="http://schemas.openxmlformats.org/officeDocument/2006/relationships/slide" Target="slides/slide18.xml"/><Relationship Id="rId23" Type="http://schemas.openxmlformats.org/officeDocument/2006/relationships/slide" Target="slides/slide26.xml"/><Relationship Id="rId10" Type="http://schemas.openxmlformats.org/officeDocument/2006/relationships/slide" Target="slides/slide13.xml"/><Relationship Id="rId19" Type="http://schemas.openxmlformats.org/officeDocument/2006/relationships/slide" Target="slides/slide22.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681161C-3D72-44C6-A287-1652EBE2BDF8}"/>
              </a:ext>
            </a:extLst>
          </p:cNvPr>
          <p:cNvSpPr>
            <a:spLocks noGrp="1" noChangeArrowheads="1"/>
          </p:cNvSpPr>
          <p:nvPr>
            <p:ph type="hdr" sz="quarter"/>
          </p:nvPr>
        </p:nvSpPr>
        <p:spPr bwMode="auto">
          <a:xfrm>
            <a:off x="1" y="1"/>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t" anchorCtr="0" compatLnSpc="1">
            <a:prstTxWarp prst="textNoShape">
              <a:avLst/>
            </a:prstTxWarp>
          </a:bodyPr>
          <a:lstStyle>
            <a:lvl1pPr defTabSz="949069" eaLnBrk="1" hangingPunct="1">
              <a:defRPr>
                <a:latin typeface="Times" charset="0"/>
                <a:ea typeface="Osaka" charset="-128"/>
              </a:defRPr>
            </a:lvl1pPr>
          </a:lstStyle>
          <a:p>
            <a:pPr>
              <a:defRPr/>
            </a:pPr>
            <a:endParaRPr lang="en-US" altLang="ja-JP"/>
          </a:p>
        </p:txBody>
      </p:sp>
      <p:sp>
        <p:nvSpPr>
          <p:cNvPr id="49155" name="Rectangle 3">
            <a:extLst>
              <a:ext uri="{FF2B5EF4-FFF2-40B4-BE49-F238E27FC236}">
                <a16:creationId xmlns:a16="http://schemas.microsoft.com/office/drawing/2014/main" id="{464E49A6-FA9D-45B0-A86C-82B461C1C63C}"/>
              </a:ext>
            </a:extLst>
          </p:cNvPr>
          <p:cNvSpPr>
            <a:spLocks noGrp="1" noChangeArrowheads="1"/>
          </p:cNvSpPr>
          <p:nvPr>
            <p:ph type="dt" sz="quarter" idx="1"/>
          </p:nvPr>
        </p:nvSpPr>
        <p:spPr bwMode="auto">
          <a:xfrm>
            <a:off x="3816350" y="1"/>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t" anchorCtr="0" compatLnSpc="1">
            <a:prstTxWarp prst="textNoShape">
              <a:avLst/>
            </a:prstTxWarp>
          </a:bodyPr>
          <a:lstStyle>
            <a:lvl1pPr algn="r" defTabSz="949069" eaLnBrk="1" hangingPunct="1">
              <a:defRPr>
                <a:latin typeface="Times" charset="0"/>
                <a:ea typeface="Osaka" charset="-128"/>
              </a:defRPr>
            </a:lvl1pPr>
          </a:lstStyle>
          <a:p>
            <a:pPr>
              <a:defRPr/>
            </a:pPr>
            <a:endParaRPr lang="en-US" altLang="ja-JP"/>
          </a:p>
        </p:txBody>
      </p:sp>
      <p:sp>
        <p:nvSpPr>
          <p:cNvPr id="49156" name="Rectangle 4">
            <a:extLst>
              <a:ext uri="{FF2B5EF4-FFF2-40B4-BE49-F238E27FC236}">
                <a16:creationId xmlns:a16="http://schemas.microsoft.com/office/drawing/2014/main" id="{BFD9B139-1A1E-4306-9C6B-815EF76DCB49}"/>
              </a:ext>
            </a:extLst>
          </p:cNvPr>
          <p:cNvSpPr>
            <a:spLocks noGrp="1" noChangeArrowheads="1"/>
          </p:cNvSpPr>
          <p:nvPr>
            <p:ph type="ftr" sz="quarter" idx="2"/>
          </p:nvPr>
        </p:nvSpPr>
        <p:spPr bwMode="auto">
          <a:xfrm>
            <a:off x="1"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b" anchorCtr="0" compatLnSpc="1">
            <a:prstTxWarp prst="textNoShape">
              <a:avLst/>
            </a:prstTxWarp>
          </a:bodyPr>
          <a:lstStyle>
            <a:lvl1pPr defTabSz="949069" eaLnBrk="1" hangingPunct="1">
              <a:defRPr>
                <a:latin typeface="Times" charset="0"/>
                <a:ea typeface="Osaka" charset="-128"/>
              </a:defRPr>
            </a:lvl1pPr>
          </a:lstStyle>
          <a:p>
            <a:pPr>
              <a:defRPr/>
            </a:pPr>
            <a:endParaRPr lang="en-US" altLang="ja-JP"/>
          </a:p>
        </p:txBody>
      </p:sp>
      <p:sp>
        <p:nvSpPr>
          <p:cNvPr id="49157" name="Rectangle 5">
            <a:extLst>
              <a:ext uri="{FF2B5EF4-FFF2-40B4-BE49-F238E27FC236}">
                <a16:creationId xmlns:a16="http://schemas.microsoft.com/office/drawing/2014/main" id="{D1D07F30-B2A1-42F5-903A-F14FB6F7B6AE}"/>
              </a:ext>
            </a:extLst>
          </p:cNvPr>
          <p:cNvSpPr>
            <a:spLocks noGrp="1" noChangeArrowheads="1"/>
          </p:cNvSpPr>
          <p:nvPr>
            <p:ph type="sldNum" sz="quarter" idx="3"/>
          </p:nvPr>
        </p:nvSpPr>
        <p:spPr bwMode="auto">
          <a:xfrm>
            <a:off x="3816350"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b" anchorCtr="0" compatLnSpc="1">
            <a:prstTxWarp prst="textNoShape">
              <a:avLst/>
            </a:prstTxWarp>
          </a:bodyPr>
          <a:lstStyle>
            <a:lvl1pPr algn="r" defTabSz="949064" eaLnBrk="1" hangingPunct="1">
              <a:defRPr>
                <a:latin typeface="Times" panose="02020603050405020304" pitchFamily="18" charset="0"/>
                <a:ea typeface="Osaka"/>
                <a:cs typeface="Osaka"/>
              </a:defRPr>
            </a:lvl1pPr>
          </a:lstStyle>
          <a:p>
            <a:pPr>
              <a:defRPr/>
            </a:pPr>
            <a:fld id="{D29821E6-D2BB-462C-96A0-CE57C68DBB2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71" descr="note-W">
            <a:extLst>
              <a:ext uri="{FF2B5EF4-FFF2-40B4-BE49-F238E27FC236}">
                <a16:creationId xmlns:a16="http://schemas.microsoft.com/office/drawing/2014/main" id="{592E2604-0640-4818-B807-EEF7F37D1E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413" y="4802188"/>
            <a:ext cx="5078412" cy="408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4">
            <a:extLst>
              <a:ext uri="{FF2B5EF4-FFF2-40B4-BE49-F238E27FC236}">
                <a16:creationId xmlns:a16="http://schemas.microsoft.com/office/drawing/2014/main" id="{BFC9AB3E-5676-4FDD-9BDF-F5D1B5D7A1D1}"/>
              </a:ext>
            </a:extLst>
          </p:cNvPr>
          <p:cNvSpPr>
            <a:spLocks noGrp="1" noRot="1" noChangeAspect="1" noChangeArrowheads="1" noTextEdit="1"/>
          </p:cNvSpPr>
          <p:nvPr>
            <p:ph type="sldImg" idx="2"/>
          </p:nvPr>
        </p:nvSpPr>
        <p:spPr bwMode="auto">
          <a:xfrm>
            <a:off x="903288" y="739775"/>
            <a:ext cx="4929187"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BAD2C09C-FAA0-41DA-A27F-A2C10EA2DE66}"/>
              </a:ext>
            </a:extLst>
          </p:cNvPr>
          <p:cNvSpPr>
            <a:spLocks noGrp="1" noChangeArrowheads="1"/>
          </p:cNvSpPr>
          <p:nvPr>
            <p:ph type="body" sz="quarter" idx="3"/>
          </p:nvPr>
        </p:nvSpPr>
        <p:spPr bwMode="auto">
          <a:xfrm>
            <a:off x="1122363" y="5097464"/>
            <a:ext cx="4640262" cy="337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r>
              <a:rPr lang="en-US" altLang="ja-JP" noProof="0"/>
              <a:t>a</a:t>
            </a:r>
          </a:p>
        </p:txBody>
      </p:sp>
      <p:sp>
        <p:nvSpPr>
          <p:cNvPr id="4103" name="Rectangle 7">
            <a:extLst>
              <a:ext uri="{FF2B5EF4-FFF2-40B4-BE49-F238E27FC236}">
                <a16:creationId xmlns:a16="http://schemas.microsoft.com/office/drawing/2014/main" id="{DBE32CE3-AB8A-4732-A7AD-77B0BBC6486A}"/>
              </a:ext>
            </a:extLst>
          </p:cNvPr>
          <p:cNvSpPr>
            <a:spLocks noGrp="1" noChangeArrowheads="1"/>
          </p:cNvSpPr>
          <p:nvPr>
            <p:ph type="sldNum" sz="quarter" idx="5"/>
          </p:nvPr>
        </p:nvSpPr>
        <p:spPr bwMode="auto">
          <a:xfrm>
            <a:off x="5462589" y="8632825"/>
            <a:ext cx="45085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8" tIns="47420" rIns="94838" bIns="47420" numCol="1" anchor="ctr" anchorCtr="0" compatLnSpc="1">
            <a:prstTxWarp prst="textNoShape">
              <a:avLst/>
            </a:prstTxWarp>
          </a:bodyPr>
          <a:lstStyle>
            <a:lvl1pPr algn="r" defTabSz="949064" eaLnBrk="1" hangingPunct="1">
              <a:defRPr sz="1100">
                <a:ea typeface="ＭＳ ゴシック" panose="020B0609070205080204" pitchFamily="49" charset="-128"/>
              </a:defRPr>
            </a:lvl1pPr>
          </a:lstStyle>
          <a:p>
            <a:pPr>
              <a:defRPr/>
            </a:pPr>
            <a:fld id="{9AE644D4-B6F4-4584-A071-CAD6C3ACF31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ftr="0" dt="0"/>
  <p:notesStyle>
    <a:lvl1pPr algn="l" rtl="0" eaLnBrk="0" fontAlgn="base" hangingPunct="0">
      <a:lnSpc>
        <a:spcPts val="1400"/>
      </a:lnSpc>
      <a:spcBef>
        <a:spcPct val="0"/>
      </a:spcBef>
      <a:spcAft>
        <a:spcPct val="0"/>
      </a:spcAft>
      <a:defRPr kumimoji="1" sz="1000" kern="1200">
        <a:solidFill>
          <a:schemeClr val="tx1"/>
        </a:solidFill>
        <a:latin typeface="ＭＳ ゴシック" pitchFamily="49" charset="-128"/>
        <a:ea typeface="ＭＳ Ｐ明朝" pitchFamily="18" charset="-128"/>
        <a:cs typeface="+mn-cs"/>
      </a:defRPr>
    </a:lvl1pPr>
    <a:lvl2pPr marL="457200" algn="l" rtl="0" eaLnBrk="0" fontAlgn="base" hangingPunct="0">
      <a:lnSpc>
        <a:spcPts val="1400"/>
      </a:lnSpc>
      <a:spcBef>
        <a:spcPct val="0"/>
      </a:spcBef>
      <a:spcAft>
        <a:spcPct val="0"/>
      </a:spcAft>
      <a:defRPr kumimoji="1" sz="1000" kern="1200">
        <a:solidFill>
          <a:schemeClr val="tx1"/>
        </a:solidFill>
        <a:latin typeface="ＭＳ ゴシック" pitchFamily="49" charset="-128"/>
        <a:ea typeface="ＭＳ Ｐ明朝" pitchFamily="18" charset="-128"/>
        <a:cs typeface="+mn-cs"/>
      </a:defRPr>
    </a:lvl2pPr>
    <a:lvl3pPr marL="914400" algn="l" rtl="0" eaLnBrk="0" fontAlgn="base" hangingPunct="0">
      <a:lnSpc>
        <a:spcPts val="1400"/>
      </a:lnSpc>
      <a:spcBef>
        <a:spcPct val="0"/>
      </a:spcBef>
      <a:spcAft>
        <a:spcPct val="0"/>
      </a:spcAft>
      <a:defRPr kumimoji="1" sz="1000" kern="1200">
        <a:solidFill>
          <a:schemeClr val="tx1"/>
        </a:solidFill>
        <a:latin typeface="ＭＳ ゴシック" pitchFamily="49" charset="-128"/>
        <a:ea typeface="ＭＳ Ｐ明朝" pitchFamily="18" charset="-128"/>
        <a:cs typeface="+mn-cs"/>
      </a:defRPr>
    </a:lvl3pPr>
    <a:lvl4pPr marL="1371600" algn="l" rtl="0" eaLnBrk="0" fontAlgn="base" hangingPunct="0">
      <a:lnSpc>
        <a:spcPts val="1400"/>
      </a:lnSpc>
      <a:spcBef>
        <a:spcPct val="0"/>
      </a:spcBef>
      <a:spcAft>
        <a:spcPct val="0"/>
      </a:spcAft>
      <a:defRPr kumimoji="1" sz="1000" kern="1200">
        <a:solidFill>
          <a:schemeClr val="tx1"/>
        </a:solidFill>
        <a:latin typeface="ＭＳ ゴシック" pitchFamily="49" charset="-128"/>
        <a:ea typeface="ＭＳ Ｐ明朝" pitchFamily="18" charset="-128"/>
        <a:cs typeface="+mn-cs"/>
      </a:defRPr>
    </a:lvl4pPr>
    <a:lvl5pPr marL="1828800" algn="l" rtl="0" eaLnBrk="0" fontAlgn="base" hangingPunct="0">
      <a:lnSpc>
        <a:spcPts val="1400"/>
      </a:lnSpc>
      <a:spcBef>
        <a:spcPct val="0"/>
      </a:spcBef>
      <a:spcAft>
        <a:spcPct val="0"/>
      </a:spcAft>
      <a:defRPr kumimoji="1" sz="1000" kern="1200">
        <a:solidFill>
          <a:schemeClr val="tx1"/>
        </a:solidFill>
        <a:latin typeface="ＭＳ ゴシック" pitchFamily="49"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A3FCC1E-1328-4929-BFC2-AD86A9504DD2}"/>
              </a:ext>
            </a:extLst>
          </p:cNvPr>
          <p:cNvSpPr>
            <a:spLocks noGrp="1" noChangeArrowheads="1"/>
          </p:cNvSpPr>
          <p:nvPr>
            <p:ph type="sldNum" sz="quarter" idx="5"/>
          </p:nvPr>
        </p:nvSpPr>
        <p:spPr>
          <a:noFill/>
        </p:spPr>
        <p:txBody>
          <a:bodyPr/>
          <a:lstStyle>
            <a:lvl1pPr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1pPr>
            <a:lvl2pPr marL="741263" indent="-284125"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2pPr>
            <a:lvl3pPr marL="1141259"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3pPr>
            <a:lvl4pPr marL="1598397"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4pPr>
            <a:lvl5pPr marL="2053948"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5pPr>
            <a:lvl6pPr marL="2511086"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6pPr>
            <a:lvl7pPr marL="2968225"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7pPr>
            <a:lvl8pPr marL="3425363"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8pPr>
            <a:lvl9pPr marL="3882502"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9pPr>
          </a:lstStyle>
          <a:p>
            <a:pPr>
              <a:lnSpc>
                <a:spcPct val="100000"/>
              </a:lnSpc>
            </a:pPr>
            <a:fld id="{96415DC8-5036-48EC-87A9-0A38C6A3AC59}" type="slidenum">
              <a:rPr lang="en-US" altLang="ja-JP" sz="1100">
                <a:ea typeface="ＭＳ ゴシック" panose="020B0609070205080204" pitchFamily="49" charset="-128"/>
              </a:rPr>
              <a:pPr>
                <a:lnSpc>
                  <a:spcPct val="100000"/>
                </a:lnSpc>
              </a:pPr>
              <a:t>1</a:t>
            </a:fld>
            <a:endParaRPr lang="en-US" altLang="ja-JP" sz="1100">
              <a:ea typeface="ＭＳ ゴシック" panose="020B0609070205080204" pitchFamily="49" charset="-128"/>
            </a:endParaRPr>
          </a:p>
        </p:txBody>
      </p:sp>
      <p:sp>
        <p:nvSpPr>
          <p:cNvPr id="7171" name="Rectangle 2">
            <a:extLst>
              <a:ext uri="{FF2B5EF4-FFF2-40B4-BE49-F238E27FC236}">
                <a16:creationId xmlns:a16="http://schemas.microsoft.com/office/drawing/2014/main" id="{4A115E26-E431-44E1-BE0E-D51469C8F27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97AE61B0-0E28-4984-9C8E-24240D265185}"/>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a:extLst>
              <a:ext uri="{FF2B5EF4-FFF2-40B4-BE49-F238E27FC236}">
                <a16:creationId xmlns:a16="http://schemas.microsoft.com/office/drawing/2014/main" id="{EB7C7BF4-0C56-486B-A16F-0790D94654B4}"/>
              </a:ext>
            </a:extLst>
          </p:cNvPr>
          <p:cNvSpPr>
            <a:spLocks noGrp="1" noRot="1" noChangeAspect="1" noChangeArrowheads="1" noTextEdit="1"/>
          </p:cNvSpPr>
          <p:nvPr>
            <p:ph type="sldImg"/>
          </p:nvPr>
        </p:nvSpPr>
        <p:spPr>
          <a:ln/>
        </p:spPr>
      </p:sp>
      <p:sp>
        <p:nvSpPr>
          <p:cNvPr id="30723" name="ノート プレースホルダー 2">
            <a:extLst>
              <a:ext uri="{FF2B5EF4-FFF2-40B4-BE49-F238E27FC236}">
                <a16:creationId xmlns:a16="http://schemas.microsoft.com/office/drawing/2014/main" id="{2E2F5605-22E0-4454-80EA-C2D3418D4611}"/>
              </a:ext>
            </a:extLst>
          </p:cNvPr>
          <p:cNvSpPr>
            <a:spLocks noGrp="1" noChangeArrowheads="1"/>
          </p:cNvSpPr>
          <p:nvPr>
            <p:ph type="body" idx="1"/>
          </p:nvPr>
        </p:nvSpPr>
        <p:spPr>
          <a:noFill/>
        </p:spPr>
        <p:txBody>
          <a:bodyPr/>
          <a:lstStyle/>
          <a:p>
            <a:endParaRPr lang="ja-JP" altLang="en-US"/>
          </a:p>
        </p:txBody>
      </p:sp>
      <p:sp>
        <p:nvSpPr>
          <p:cNvPr id="30724" name="スライド番号プレースホルダー 3">
            <a:extLst>
              <a:ext uri="{FF2B5EF4-FFF2-40B4-BE49-F238E27FC236}">
                <a16:creationId xmlns:a16="http://schemas.microsoft.com/office/drawing/2014/main" id="{5EF16810-6A70-445C-8168-B331E8662C54}"/>
              </a:ext>
            </a:extLst>
          </p:cNvPr>
          <p:cNvSpPr>
            <a:spLocks noGrp="1"/>
          </p:cNvSpPr>
          <p:nvPr>
            <p:ph type="sldNum" sz="quarter" idx="5"/>
          </p:nvPr>
        </p:nvSpPr>
        <p:spPr>
          <a:noFill/>
        </p:spPr>
        <p:txBody>
          <a:bodyPr/>
          <a:lstStyle>
            <a:lvl1pPr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1pPr>
            <a:lvl2pPr marL="728564" indent="-27936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2pPr>
            <a:lvl3pPr marL="1120624" indent="-223808"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3pPr>
            <a:lvl4pPr marL="1569827" indent="-223808"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4pPr>
            <a:lvl5pPr marL="2019028" indent="-223808"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5pPr>
            <a:lvl6pPr marL="2476166" indent="-223808"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6pPr>
            <a:lvl7pPr marL="2933304" indent="-223808"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7pPr>
            <a:lvl8pPr marL="3390443" indent="-223808"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8pPr>
            <a:lvl9pPr marL="3847581" indent="-223808"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9pPr>
          </a:lstStyle>
          <a:p>
            <a:pPr>
              <a:lnSpc>
                <a:spcPct val="100000"/>
              </a:lnSpc>
            </a:pPr>
            <a:fld id="{AC4478D0-5ECC-4B5C-ABFD-E84C18B13648}" type="slidenum">
              <a:rPr lang="en-US" altLang="ja-JP" sz="1100">
                <a:ea typeface="ＭＳ ゴシック" panose="020B0609070205080204" pitchFamily="49" charset="-128"/>
              </a:rPr>
              <a:pPr>
                <a:lnSpc>
                  <a:spcPct val="100000"/>
                </a:lnSpc>
              </a:pPr>
              <a:t>28</a:t>
            </a:fld>
            <a:endParaRPr lang="en-US" altLang="ja-JP" sz="1100">
              <a:ea typeface="ＭＳ ゴシック" panose="020B0609070205080204" pitchFamily="49"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436205EE-53C9-4D07-A3A0-0212C554707A}"/>
              </a:ext>
            </a:extLst>
          </p:cNvPr>
          <p:cNvSpPr>
            <a:spLocks noGrp="1" noChangeArrowheads="1"/>
          </p:cNvSpPr>
          <p:nvPr>
            <p:ph type="sldNum" sz="quarter" idx="5"/>
          </p:nvPr>
        </p:nvSpPr>
        <p:spPr>
          <a:noFill/>
        </p:spPr>
        <p:txBody>
          <a:bodyPr/>
          <a:lstStyle>
            <a:lvl1pPr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1pPr>
            <a:lvl2pPr marL="741263" indent="-284125"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2pPr>
            <a:lvl3pPr marL="1141259"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3pPr>
            <a:lvl4pPr marL="1598397"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4pPr>
            <a:lvl5pPr marL="2053948" indent="-226982" defTabSz="947610">
              <a:lnSpc>
                <a:spcPts val="1400"/>
              </a:lnSpc>
              <a:defRPr kumimoji="1" sz="1000">
                <a:solidFill>
                  <a:schemeClr val="tx1"/>
                </a:solidFill>
                <a:latin typeface="ＭＳ ゴシック" panose="020B0609070205080204" pitchFamily="49" charset="-128"/>
                <a:ea typeface="ＭＳ Ｐ明朝" panose="02020600040205080304" pitchFamily="18" charset="-128"/>
              </a:defRPr>
            </a:lvl5pPr>
            <a:lvl6pPr marL="2511086"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6pPr>
            <a:lvl7pPr marL="2968225"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7pPr>
            <a:lvl8pPr marL="3425363"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8pPr>
            <a:lvl9pPr marL="3882502" indent="-226982" defTabSz="947610" eaLnBrk="0" fontAlgn="base" hangingPunct="0">
              <a:lnSpc>
                <a:spcPts val="1400"/>
              </a:lnSpc>
              <a:spcBef>
                <a:spcPct val="0"/>
              </a:spcBef>
              <a:spcAft>
                <a:spcPct val="0"/>
              </a:spcAft>
              <a:defRPr kumimoji="1" sz="1000">
                <a:solidFill>
                  <a:schemeClr val="tx1"/>
                </a:solidFill>
                <a:latin typeface="ＭＳ ゴシック" panose="020B0609070205080204" pitchFamily="49" charset="-128"/>
                <a:ea typeface="ＭＳ Ｐ明朝" panose="02020600040205080304" pitchFamily="18" charset="-128"/>
              </a:defRPr>
            </a:lvl9pPr>
          </a:lstStyle>
          <a:p>
            <a:pPr>
              <a:lnSpc>
                <a:spcPct val="100000"/>
              </a:lnSpc>
            </a:pPr>
            <a:fld id="{AD48D687-1934-427C-A22F-A5AA1107C256}" type="slidenum">
              <a:rPr lang="en-US" altLang="ja-JP" sz="1100">
                <a:ea typeface="ＭＳ ゴシック" panose="020B0609070205080204" pitchFamily="49" charset="-128"/>
              </a:rPr>
              <a:pPr>
                <a:lnSpc>
                  <a:spcPct val="100000"/>
                </a:lnSpc>
              </a:pPr>
              <a:t>29</a:t>
            </a:fld>
            <a:endParaRPr lang="en-US" altLang="ja-JP" sz="1100">
              <a:ea typeface="ＭＳ ゴシック" panose="020B0609070205080204" pitchFamily="49" charset="-128"/>
            </a:endParaRPr>
          </a:p>
        </p:txBody>
      </p:sp>
      <p:sp>
        <p:nvSpPr>
          <p:cNvPr id="32771" name="Rectangle 2">
            <a:extLst>
              <a:ext uri="{FF2B5EF4-FFF2-40B4-BE49-F238E27FC236}">
                <a16:creationId xmlns:a16="http://schemas.microsoft.com/office/drawing/2014/main" id="{C1B0A10F-69CF-48FF-8934-B6B48AF2BB01}"/>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D93A536-E263-4EFE-B0C8-FD8657BD55B9}"/>
              </a:ext>
            </a:extLst>
          </p:cNvPr>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318000" y="2982913"/>
            <a:ext cx="4498975" cy="684212"/>
          </a:xfrm>
        </p:spPr>
        <p:txBody>
          <a:bodyPr anchor="t"/>
          <a:lstStyle>
            <a:lvl1pPr>
              <a:defRPr sz="2000"/>
            </a:lvl1pPr>
          </a:lstStyle>
          <a:p>
            <a:pPr lvl="0"/>
            <a:r>
              <a:rPr lang="ja-JP" altLang="en-US" noProof="0"/>
              <a:t>マスタ タイトルの書式設定</a:t>
            </a:r>
          </a:p>
        </p:txBody>
      </p:sp>
      <p:sp>
        <p:nvSpPr>
          <p:cNvPr id="3075" name="Rectangle 3"/>
          <p:cNvSpPr>
            <a:spLocks noGrp="1" noChangeArrowheads="1"/>
          </p:cNvSpPr>
          <p:nvPr>
            <p:ph type="subTitle" idx="1"/>
          </p:nvPr>
        </p:nvSpPr>
        <p:spPr>
          <a:xfrm>
            <a:off x="4318000" y="2536825"/>
            <a:ext cx="4498975" cy="287338"/>
          </a:xfrm>
        </p:spPr>
        <p:txBody>
          <a:bodyPr anchor="b"/>
          <a:lstStyle>
            <a:lvl1pPr marL="0" indent="0">
              <a:buFont typeface="Wingdings" pitchFamily="2" charset="2"/>
              <a:buNone/>
              <a:defRPr b="0"/>
            </a:lvl1pPr>
          </a:lstStyle>
          <a:p>
            <a:pPr lvl="0"/>
            <a:r>
              <a:rPr lang="ja-JP" altLang="en-US" noProof="0"/>
              <a:t>マスタ サブタイトルの書式設定</a:t>
            </a:r>
          </a:p>
        </p:txBody>
      </p:sp>
    </p:spTree>
    <p:extLst>
      <p:ext uri="{BB962C8B-B14F-4D97-AF65-F5344CB8AC3E}">
        <p14:creationId xmlns:p14="http://schemas.microsoft.com/office/powerpoint/2010/main" val="241726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1C56FD56-098B-47CF-BC53-3560FE66E9AA}"/>
              </a:ext>
            </a:extLst>
          </p:cNvPr>
          <p:cNvSpPr>
            <a:spLocks noGrp="1" noChangeArrowheads="1"/>
          </p:cNvSpPr>
          <p:nvPr>
            <p:ph type="sldNum" sz="quarter" idx="10"/>
          </p:nvPr>
        </p:nvSpPr>
        <p:spPr>
          <a:ln/>
        </p:spPr>
        <p:txBody>
          <a:bodyPr/>
          <a:lstStyle>
            <a:lvl1pPr>
              <a:defRPr/>
            </a:lvl1pPr>
          </a:lstStyle>
          <a:p>
            <a:pPr>
              <a:defRPr/>
            </a:pPr>
            <a:fld id="{746678C6-3A34-4D7E-868B-1DD0A343087E}" type="slidenum">
              <a:rPr lang="en-US" altLang="ja-JP"/>
              <a:pPr>
                <a:defRPr/>
              </a:pPr>
              <a:t>‹#›</a:t>
            </a:fld>
            <a:endParaRPr lang="en-US" altLang="ja-JP"/>
          </a:p>
        </p:txBody>
      </p:sp>
    </p:spTree>
    <p:extLst>
      <p:ext uri="{BB962C8B-B14F-4D97-AF65-F5344CB8AC3E}">
        <p14:creationId xmlns:p14="http://schemas.microsoft.com/office/powerpoint/2010/main" val="340409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77025" y="200025"/>
            <a:ext cx="2105025" cy="591661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58775" y="200025"/>
            <a:ext cx="6165850" cy="5916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5BEF02DA-33C0-4277-8497-FB74A72983FE}"/>
              </a:ext>
            </a:extLst>
          </p:cNvPr>
          <p:cNvSpPr>
            <a:spLocks noGrp="1" noChangeArrowheads="1"/>
          </p:cNvSpPr>
          <p:nvPr>
            <p:ph type="sldNum" sz="quarter" idx="10"/>
          </p:nvPr>
        </p:nvSpPr>
        <p:spPr>
          <a:ln/>
        </p:spPr>
        <p:txBody>
          <a:bodyPr/>
          <a:lstStyle>
            <a:lvl1pPr>
              <a:defRPr/>
            </a:lvl1pPr>
          </a:lstStyle>
          <a:p>
            <a:pPr>
              <a:defRPr/>
            </a:pPr>
            <a:fld id="{73C034B2-3218-4548-AADD-EF31D471DF31}" type="slidenum">
              <a:rPr lang="en-US" altLang="ja-JP"/>
              <a:pPr>
                <a:defRPr/>
              </a:pPr>
              <a:t>‹#›</a:t>
            </a:fld>
            <a:endParaRPr lang="en-US" altLang="ja-JP"/>
          </a:p>
        </p:txBody>
      </p:sp>
    </p:spTree>
    <p:extLst>
      <p:ext uri="{BB962C8B-B14F-4D97-AF65-F5344CB8AC3E}">
        <p14:creationId xmlns:p14="http://schemas.microsoft.com/office/powerpoint/2010/main" val="2357916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35">
            <a:extLst>
              <a:ext uri="{FF2B5EF4-FFF2-40B4-BE49-F238E27FC236}">
                <a16:creationId xmlns:a16="http://schemas.microsoft.com/office/drawing/2014/main" id="{5411C1A2-4EDA-41CE-92CA-1FD9A8E0F144}"/>
              </a:ext>
            </a:extLst>
          </p:cNvPr>
          <p:cNvSpPr>
            <a:spLocks noGrp="1" noChangeArrowheads="1"/>
          </p:cNvSpPr>
          <p:nvPr>
            <p:ph type="sldNum" sz="quarter" idx="10"/>
          </p:nvPr>
        </p:nvSpPr>
        <p:spPr>
          <a:ln/>
        </p:spPr>
        <p:txBody>
          <a:bodyPr/>
          <a:lstStyle>
            <a:lvl1pPr>
              <a:defRPr/>
            </a:lvl1pPr>
          </a:lstStyle>
          <a:p>
            <a:pPr>
              <a:defRPr/>
            </a:pPr>
            <a:fld id="{94CD191B-0B1E-429D-9010-931F46230827}" type="slidenum">
              <a:rPr lang="en-US" altLang="ja-JP"/>
              <a:pPr>
                <a:defRPr/>
              </a:pPr>
              <a:t>‹#›</a:t>
            </a:fld>
            <a:endParaRPr lang="en-US" altLang="ja-JP"/>
          </a:p>
        </p:txBody>
      </p:sp>
    </p:spTree>
    <p:extLst>
      <p:ext uri="{BB962C8B-B14F-4D97-AF65-F5344CB8AC3E}">
        <p14:creationId xmlns:p14="http://schemas.microsoft.com/office/powerpoint/2010/main" val="4218896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35">
            <a:extLst>
              <a:ext uri="{FF2B5EF4-FFF2-40B4-BE49-F238E27FC236}">
                <a16:creationId xmlns:a16="http://schemas.microsoft.com/office/drawing/2014/main" id="{4940AF74-8C0A-4A21-AF39-06D60007793A}"/>
              </a:ext>
            </a:extLst>
          </p:cNvPr>
          <p:cNvSpPr>
            <a:spLocks noGrp="1" noChangeArrowheads="1"/>
          </p:cNvSpPr>
          <p:nvPr>
            <p:ph type="sldNum" sz="quarter" idx="10"/>
          </p:nvPr>
        </p:nvSpPr>
        <p:spPr>
          <a:ln/>
        </p:spPr>
        <p:txBody>
          <a:bodyPr/>
          <a:lstStyle>
            <a:lvl1pPr>
              <a:defRPr/>
            </a:lvl1pPr>
          </a:lstStyle>
          <a:p>
            <a:pPr>
              <a:defRPr/>
            </a:pPr>
            <a:fld id="{E3CA6B37-4376-4D46-9D03-4954A61625EA}" type="slidenum">
              <a:rPr lang="en-US" altLang="ja-JP"/>
              <a:pPr>
                <a:defRPr/>
              </a:pPr>
              <a:t>‹#›</a:t>
            </a:fld>
            <a:endParaRPr lang="en-US" altLang="ja-JP"/>
          </a:p>
        </p:txBody>
      </p:sp>
    </p:spTree>
    <p:extLst>
      <p:ext uri="{BB962C8B-B14F-4D97-AF65-F5344CB8AC3E}">
        <p14:creationId xmlns:p14="http://schemas.microsoft.com/office/powerpoint/2010/main" val="2182195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35">
            <a:extLst>
              <a:ext uri="{FF2B5EF4-FFF2-40B4-BE49-F238E27FC236}">
                <a16:creationId xmlns:a16="http://schemas.microsoft.com/office/drawing/2014/main" id="{0DE8B5B1-7778-4A96-8402-5AD1D9C2DCAA}"/>
              </a:ext>
            </a:extLst>
          </p:cNvPr>
          <p:cNvSpPr>
            <a:spLocks noGrp="1" noChangeArrowheads="1"/>
          </p:cNvSpPr>
          <p:nvPr>
            <p:ph type="sldNum" sz="quarter" idx="10"/>
          </p:nvPr>
        </p:nvSpPr>
        <p:spPr>
          <a:ln/>
        </p:spPr>
        <p:txBody>
          <a:bodyPr/>
          <a:lstStyle>
            <a:lvl1pPr>
              <a:defRPr/>
            </a:lvl1pPr>
          </a:lstStyle>
          <a:p>
            <a:pPr>
              <a:defRPr/>
            </a:pPr>
            <a:fld id="{31EB7C1D-81CC-4004-B38D-BF1F41A75D0B}" type="slidenum">
              <a:rPr lang="en-US" altLang="ja-JP"/>
              <a:pPr>
                <a:defRPr/>
              </a:pPr>
              <a:t>‹#›</a:t>
            </a:fld>
            <a:endParaRPr lang="en-US" altLang="ja-JP"/>
          </a:p>
        </p:txBody>
      </p:sp>
    </p:spTree>
    <p:extLst>
      <p:ext uri="{BB962C8B-B14F-4D97-AF65-F5344CB8AC3E}">
        <p14:creationId xmlns:p14="http://schemas.microsoft.com/office/powerpoint/2010/main" val="3498020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60363" y="898525"/>
            <a:ext cx="413385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6613" y="898525"/>
            <a:ext cx="4135437"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35">
            <a:extLst>
              <a:ext uri="{FF2B5EF4-FFF2-40B4-BE49-F238E27FC236}">
                <a16:creationId xmlns:a16="http://schemas.microsoft.com/office/drawing/2014/main" id="{821FCFDF-C925-40A9-92BB-4A6742505DC4}"/>
              </a:ext>
            </a:extLst>
          </p:cNvPr>
          <p:cNvSpPr>
            <a:spLocks noGrp="1" noChangeArrowheads="1"/>
          </p:cNvSpPr>
          <p:nvPr>
            <p:ph type="sldNum" sz="quarter" idx="10"/>
          </p:nvPr>
        </p:nvSpPr>
        <p:spPr>
          <a:ln/>
        </p:spPr>
        <p:txBody>
          <a:bodyPr/>
          <a:lstStyle>
            <a:lvl1pPr>
              <a:defRPr/>
            </a:lvl1pPr>
          </a:lstStyle>
          <a:p>
            <a:pPr>
              <a:defRPr/>
            </a:pPr>
            <a:fld id="{11C4BD56-E718-4196-8F06-82659866A2B2}" type="slidenum">
              <a:rPr lang="en-US" altLang="ja-JP"/>
              <a:pPr>
                <a:defRPr/>
              </a:pPr>
              <a:t>‹#›</a:t>
            </a:fld>
            <a:endParaRPr lang="en-US" altLang="ja-JP"/>
          </a:p>
        </p:txBody>
      </p:sp>
    </p:spTree>
    <p:extLst>
      <p:ext uri="{BB962C8B-B14F-4D97-AF65-F5344CB8AC3E}">
        <p14:creationId xmlns:p14="http://schemas.microsoft.com/office/powerpoint/2010/main" val="3082708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35">
            <a:extLst>
              <a:ext uri="{FF2B5EF4-FFF2-40B4-BE49-F238E27FC236}">
                <a16:creationId xmlns:a16="http://schemas.microsoft.com/office/drawing/2014/main" id="{E4A059E7-9267-4E30-B575-DE8E635AC125}"/>
              </a:ext>
            </a:extLst>
          </p:cNvPr>
          <p:cNvSpPr>
            <a:spLocks noGrp="1" noChangeArrowheads="1"/>
          </p:cNvSpPr>
          <p:nvPr>
            <p:ph type="sldNum" sz="quarter" idx="10"/>
          </p:nvPr>
        </p:nvSpPr>
        <p:spPr>
          <a:ln/>
        </p:spPr>
        <p:txBody>
          <a:bodyPr/>
          <a:lstStyle>
            <a:lvl1pPr>
              <a:defRPr/>
            </a:lvl1pPr>
          </a:lstStyle>
          <a:p>
            <a:pPr>
              <a:defRPr/>
            </a:pPr>
            <a:fld id="{37136F77-A004-4EF8-BC19-6B8299874239}" type="slidenum">
              <a:rPr lang="en-US" altLang="ja-JP"/>
              <a:pPr>
                <a:defRPr/>
              </a:pPr>
              <a:t>‹#›</a:t>
            </a:fld>
            <a:endParaRPr lang="en-US" altLang="ja-JP"/>
          </a:p>
        </p:txBody>
      </p:sp>
    </p:spTree>
    <p:extLst>
      <p:ext uri="{BB962C8B-B14F-4D97-AF65-F5344CB8AC3E}">
        <p14:creationId xmlns:p14="http://schemas.microsoft.com/office/powerpoint/2010/main" val="3162615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35">
            <a:extLst>
              <a:ext uri="{FF2B5EF4-FFF2-40B4-BE49-F238E27FC236}">
                <a16:creationId xmlns:a16="http://schemas.microsoft.com/office/drawing/2014/main" id="{D6A45287-4962-46BB-8B34-F5AFE614E16F}"/>
              </a:ext>
            </a:extLst>
          </p:cNvPr>
          <p:cNvSpPr>
            <a:spLocks noGrp="1" noChangeArrowheads="1"/>
          </p:cNvSpPr>
          <p:nvPr>
            <p:ph type="sldNum" sz="quarter" idx="10"/>
          </p:nvPr>
        </p:nvSpPr>
        <p:spPr>
          <a:ln/>
        </p:spPr>
        <p:txBody>
          <a:bodyPr/>
          <a:lstStyle>
            <a:lvl1pPr>
              <a:defRPr/>
            </a:lvl1pPr>
          </a:lstStyle>
          <a:p>
            <a:pPr>
              <a:defRPr/>
            </a:pPr>
            <a:fld id="{4AE281B2-2E8F-41E5-B11A-96E8063C8BE4}" type="slidenum">
              <a:rPr lang="en-US" altLang="ja-JP"/>
              <a:pPr>
                <a:defRPr/>
              </a:pPr>
              <a:t>‹#›</a:t>
            </a:fld>
            <a:endParaRPr lang="en-US" altLang="ja-JP"/>
          </a:p>
        </p:txBody>
      </p:sp>
    </p:spTree>
    <p:extLst>
      <p:ext uri="{BB962C8B-B14F-4D97-AF65-F5344CB8AC3E}">
        <p14:creationId xmlns:p14="http://schemas.microsoft.com/office/powerpoint/2010/main" val="421515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35">
            <a:extLst>
              <a:ext uri="{FF2B5EF4-FFF2-40B4-BE49-F238E27FC236}">
                <a16:creationId xmlns:a16="http://schemas.microsoft.com/office/drawing/2014/main" id="{BFA5CF29-FDEE-44F3-8C4B-29ABF6ABEBB5}"/>
              </a:ext>
            </a:extLst>
          </p:cNvPr>
          <p:cNvSpPr>
            <a:spLocks noGrp="1" noChangeArrowheads="1"/>
          </p:cNvSpPr>
          <p:nvPr>
            <p:ph type="sldNum" sz="quarter" idx="10"/>
          </p:nvPr>
        </p:nvSpPr>
        <p:spPr>
          <a:ln/>
        </p:spPr>
        <p:txBody>
          <a:bodyPr/>
          <a:lstStyle>
            <a:lvl1pPr>
              <a:defRPr/>
            </a:lvl1pPr>
          </a:lstStyle>
          <a:p>
            <a:pPr>
              <a:defRPr/>
            </a:pPr>
            <a:fld id="{50DFFFF1-5CB2-4E03-97A5-9FEB2A395779}" type="slidenum">
              <a:rPr lang="en-US" altLang="ja-JP"/>
              <a:pPr>
                <a:defRPr/>
              </a:pPr>
              <a:t>‹#›</a:t>
            </a:fld>
            <a:endParaRPr lang="en-US" altLang="ja-JP"/>
          </a:p>
        </p:txBody>
      </p:sp>
    </p:spTree>
    <p:extLst>
      <p:ext uri="{BB962C8B-B14F-4D97-AF65-F5344CB8AC3E}">
        <p14:creationId xmlns:p14="http://schemas.microsoft.com/office/powerpoint/2010/main" val="240767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35">
            <a:extLst>
              <a:ext uri="{FF2B5EF4-FFF2-40B4-BE49-F238E27FC236}">
                <a16:creationId xmlns:a16="http://schemas.microsoft.com/office/drawing/2014/main" id="{603091A2-36AC-4EE3-AC02-9812E533B101}"/>
              </a:ext>
            </a:extLst>
          </p:cNvPr>
          <p:cNvSpPr>
            <a:spLocks noGrp="1" noChangeArrowheads="1"/>
          </p:cNvSpPr>
          <p:nvPr>
            <p:ph type="sldNum" sz="quarter" idx="10"/>
          </p:nvPr>
        </p:nvSpPr>
        <p:spPr>
          <a:ln/>
        </p:spPr>
        <p:txBody>
          <a:bodyPr/>
          <a:lstStyle>
            <a:lvl1pPr>
              <a:defRPr/>
            </a:lvl1pPr>
          </a:lstStyle>
          <a:p>
            <a:pPr>
              <a:defRPr/>
            </a:pPr>
            <a:fld id="{9BC2DCA8-3510-42E6-B4EC-ED2AF404B8A6}" type="slidenum">
              <a:rPr lang="en-US" altLang="ja-JP"/>
              <a:pPr>
                <a:defRPr/>
              </a:pPr>
              <a:t>‹#›</a:t>
            </a:fld>
            <a:endParaRPr lang="en-US" altLang="ja-JP"/>
          </a:p>
        </p:txBody>
      </p:sp>
    </p:spTree>
    <p:extLst>
      <p:ext uri="{BB962C8B-B14F-4D97-AF65-F5344CB8AC3E}">
        <p14:creationId xmlns:p14="http://schemas.microsoft.com/office/powerpoint/2010/main" val="6759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8815BD84-ADAF-4C66-A834-3FCC6C2A9BAD}"/>
              </a:ext>
            </a:extLst>
          </p:cNvPr>
          <p:cNvSpPr>
            <a:spLocks noGrp="1" noChangeArrowheads="1"/>
          </p:cNvSpPr>
          <p:nvPr>
            <p:ph type="sldNum" sz="quarter" idx="10"/>
          </p:nvPr>
        </p:nvSpPr>
        <p:spPr>
          <a:ln/>
        </p:spPr>
        <p:txBody>
          <a:bodyPr/>
          <a:lstStyle>
            <a:lvl1pPr>
              <a:defRPr/>
            </a:lvl1pPr>
          </a:lstStyle>
          <a:p>
            <a:pPr>
              <a:defRPr/>
            </a:pPr>
            <a:fld id="{5E37648C-CD61-4EE1-A349-53B2238BA203}" type="slidenum">
              <a:rPr lang="en-US" altLang="ja-JP"/>
              <a:pPr>
                <a:defRPr/>
              </a:pPr>
              <a:t>‹#›</a:t>
            </a:fld>
            <a:endParaRPr lang="en-US" altLang="ja-JP"/>
          </a:p>
        </p:txBody>
      </p:sp>
    </p:spTree>
    <p:extLst>
      <p:ext uri="{BB962C8B-B14F-4D97-AF65-F5344CB8AC3E}">
        <p14:creationId xmlns:p14="http://schemas.microsoft.com/office/powerpoint/2010/main" val="3850225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35">
            <a:extLst>
              <a:ext uri="{FF2B5EF4-FFF2-40B4-BE49-F238E27FC236}">
                <a16:creationId xmlns:a16="http://schemas.microsoft.com/office/drawing/2014/main" id="{09C871B3-E343-43D6-A4C7-E956F6B2F111}"/>
              </a:ext>
            </a:extLst>
          </p:cNvPr>
          <p:cNvSpPr>
            <a:spLocks noGrp="1" noChangeArrowheads="1"/>
          </p:cNvSpPr>
          <p:nvPr>
            <p:ph type="sldNum" sz="quarter" idx="10"/>
          </p:nvPr>
        </p:nvSpPr>
        <p:spPr>
          <a:ln/>
        </p:spPr>
        <p:txBody>
          <a:bodyPr/>
          <a:lstStyle>
            <a:lvl1pPr>
              <a:defRPr/>
            </a:lvl1pPr>
          </a:lstStyle>
          <a:p>
            <a:pPr>
              <a:defRPr/>
            </a:pPr>
            <a:fld id="{4753A830-7DE2-4EE0-B809-8124823BBFE4}" type="slidenum">
              <a:rPr lang="en-US" altLang="ja-JP"/>
              <a:pPr>
                <a:defRPr/>
              </a:pPr>
              <a:t>‹#›</a:t>
            </a:fld>
            <a:endParaRPr lang="en-US" altLang="ja-JP"/>
          </a:p>
        </p:txBody>
      </p:sp>
    </p:spTree>
    <p:extLst>
      <p:ext uri="{BB962C8B-B14F-4D97-AF65-F5344CB8AC3E}">
        <p14:creationId xmlns:p14="http://schemas.microsoft.com/office/powerpoint/2010/main" val="38661169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35">
            <a:extLst>
              <a:ext uri="{FF2B5EF4-FFF2-40B4-BE49-F238E27FC236}">
                <a16:creationId xmlns:a16="http://schemas.microsoft.com/office/drawing/2014/main" id="{D258DE0B-5438-47D2-A424-203C629E7C81}"/>
              </a:ext>
            </a:extLst>
          </p:cNvPr>
          <p:cNvSpPr>
            <a:spLocks noGrp="1" noChangeArrowheads="1"/>
          </p:cNvSpPr>
          <p:nvPr>
            <p:ph type="sldNum" sz="quarter" idx="10"/>
          </p:nvPr>
        </p:nvSpPr>
        <p:spPr>
          <a:ln/>
        </p:spPr>
        <p:txBody>
          <a:bodyPr/>
          <a:lstStyle>
            <a:lvl1pPr>
              <a:defRPr/>
            </a:lvl1pPr>
          </a:lstStyle>
          <a:p>
            <a:pPr>
              <a:defRPr/>
            </a:pPr>
            <a:fld id="{F3AC68E0-311A-43D5-B9EB-C378BF17DD53}" type="slidenum">
              <a:rPr lang="en-US" altLang="ja-JP"/>
              <a:pPr>
                <a:defRPr/>
              </a:pPr>
              <a:t>‹#›</a:t>
            </a:fld>
            <a:endParaRPr lang="en-US" altLang="ja-JP"/>
          </a:p>
        </p:txBody>
      </p:sp>
    </p:spTree>
    <p:extLst>
      <p:ext uri="{BB962C8B-B14F-4D97-AF65-F5344CB8AC3E}">
        <p14:creationId xmlns:p14="http://schemas.microsoft.com/office/powerpoint/2010/main" val="2875624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77025" y="203200"/>
            <a:ext cx="2105025" cy="59134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58775" y="203200"/>
            <a:ext cx="6165850" cy="59134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35">
            <a:extLst>
              <a:ext uri="{FF2B5EF4-FFF2-40B4-BE49-F238E27FC236}">
                <a16:creationId xmlns:a16="http://schemas.microsoft.com/office/drawing/2014/main" id="{9F86C02B-CB94-4C9D-86D1-F7EBD956973C}"/>
              </a:ext>
            </a:extLst>
          </p:cNvPr>
          <p:cNvSpPr>
            <a:spLocks noGrp="1" noChangeArrowheads="1"/>
          </p:cNvSpPr>
          <p:nvPr>
            <p:ph type="sldNum" sz="quarter" idx="10"/>
          </p:nvPr>
        </p:nvSpPr>
        <p:spPr>
          <a:ln/>
        </p:spPr>
        <p:txBody>
          <a:bodyPr/>
          <a:lstStyle>
            <a:lvl1pPr>
              <a:defRPr/>
            </a:lvl1pPr>
          </a:lstStyle>
          <a:p>
            <a:pPr>
              <a:defRPr/>
            </a:pPr>
            <a:fld id="{2912F7F1-FCCE-4919-8187-DD0725C0D07B}" type="slidenum">
              <a:rPr lang="en-US" altLang="ja-JP"/>
              <a:pPr>
                <a:defRPr/>
              </a:pPr>
              <a:t>‹#›</a:t>
            </a:fld>
            <a:endParaRPr lang="en-US" altLang="ja-JP"/>
          </a:p>
        </p:txBody>
      </p:sp>
    </p:spTree>
    <p:extLst>
      <p:ext uri="{BB962C8B-B14F-4D97-AF65-F5344CB8AC3E}">
        <p14:creationId xmlns:p14="http://schemas.microsoft.com/office/powerpoint/2010/main" val="271025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a:extLst>
              <a:ext uri="{FF2B5EF4-FFF2-40B4-BE49-F238E27FC236}">
                <a16:creationId xmlns:a16="http://schemas.microsoft.com/office/drawing/2014/main" id="{766681F6-0577-404A-9DBD-0CE0119012EB}"/>
              </a:ext>
            </a:extLst>
          </p:cNvPr>
          <p:cNvSpPr>
            <a:spLocks noGrp="1" noChangeArrowheads="1"/>
          </p:cNvSpPr>
          <p:nvPr>
            <p:ph type="sldNum" sz="quarter" idx="10"/>
          </p:nvPr>
        </p:nvSpPr>
        <p:spPr>
          <a:ln/>
        </p:spPr>
        <p:txBody>
          <a:bodyPr/>
          <a:lstStyle>
            <a:lvl1pPr>
              <a:defRPr/>
            </a:lvl1pPr>
          </a:lstStyle>
          <a:p>
            <a:pPr>
              <a:defRPr/>
            </a:pPr>
            <a:fld id="{99C8C1C7-1DFA-4CC8-BDCD-93652B3B732B}" type="slidenum">
              <a:rPr lang="en-US" altLang="ja-JP"/>
              <a:pPr>
                <a:defRPr/>
              </a:pPr>
              <a:t>‹#›</a:t>
            </a:fld>
            <a:endParaRPr lang="en-US" altLang="ja-JP"/>
          </a:p>
        </p:txBody>
      </p:sp>
    </p:spTree>
    <p:extLst>
      <p:ext uri="{BB962C8B-B14F-4D97-AF65-F5344CB8AC3E}">
        <p14:creationId xmlns:p14="http://schemas.microsoft.com/office/powerpoint/2010/main" val="332691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60363" y="898525"/>
            <a:ext cx="413385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6613" y="898525"/>
            <a:ext cx="4135437"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a:extLst>
              <a:ext uri="{FF2B5EF4-FFF2-40B4-BE49-F238E27FC236}">
                <a16:creationId xmlns:a16="http://schemas.microsoft.com/office/drawing/2014/main" id="{C67692B8-28D2-43BE-8EF6-91FB9A8AD2EA}"/>
              </a:ext>
            </a:extLst>
          </p:cNvPr>
          <p:cNvSpPr>
            <a:spLocks noGrp="1" noChangeArrowheads="1"/>
          </p:cNvSpPr>
          <p:nvPr>
            <p:ph type="sldNum" sz="quarter" idx="10"/>
          </p:nvPr>
        </p:nvSpPr>
        <p:spPr>
          <a:ln/>
        </p:spPr>
        <p:txBody>
          <a:bodyPr/>
          <a:lstStyle>
            <a:lvl1pPr>
              <a:defRPr/>
            </a:lvl1pPr>
          </a:lstStyle>
          <a:p>
            <a:pPr>
              <a:defRPr/>
            </a:pPr>
            <a:fld id="{0A1A86B0-1988-4AB1-A26F-88A6B01896DF}" type="slidenum">
              <a:rPr lang="en-US" altLang="ja-JP"/>
              <a:pPr>
                <a:defRPr/>
              </a:pPr>
              <a:t>‹#›</a:t>
            </a:fld>
            <a:endParaRPr lang="en-US" altLang="ja-JP"/>
          </a:p>
        </p:txBody>
      </p:sp>
    </p:spTree>
    <p:extLst>
      <p:ext uri="{BB962C8B-B14F-4D97-AF65-F5344CB8AC3E}">
        <p14:creationId xmlns:p14="http://schemas.microsoft.com/office/powerpoint/2010/main" val="75236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a:extLst>
              <a:ext uri="{FF2B5EF4-FFF2-40B4-BE49-F238E27FC236}">
                <a16:creationId xmlns:a16="http://schemas.microsoft.com/office/drawing/2014/main" id="{53F7DA22-95CB-4E05-8CB2-ADEC365FEFE9}"/>
              </a:ext>
            </a:extLst>
          </p:cNvPr>
          <p:cNvSpPr>
            <a:spLocks noGrp="1" noChangeArrowheads="1"/>
          </p:cNvSpPr>
          <p:nvPr>
            <p:ph type="sldNum" sz="quarter" idx="10"/>
          </p:nvPr>
        </p:nvSpPr>
        <p:spPr>
          <a:ln/>
        </p:spPr>
        <p:txBody>
          <a:bodyPr/>
          <a:lstStyle>
            <a:lvl1pPr>
              <a:defRPr/>
            </a:lvl1pPr>
          </a:lstStyle>
          <a:p>
            <a:pPr>
              <a:defRPr/>
            </a:pPr>
            <a:fld id="{AE5FDB7B-860D-4749-8291-B874454D8D73}" type="slidenum">
              <a:rPr lang="en-US" altLang="ja-JP"/>
              <a:pPr>
                <a:defRPr/>
              </a:pPr>
              <a:t>‹#›</a:t>
            </a:fld>
            <a:endParaRPr lang="en-US" altLang="ja-JP"/>
          </a:p>
        </p:txBody>
      </p:sp>
    </p:spTree>
    <p:extLst>
      <p:ext uri="{BB962C8B-B14F-4D97-AF65-F5344CB8AC3E}">
        <p14:creationId xmlns:p14="http://schemas.microsoft.com/office/powerpoint/2010/main" val="353564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a:extLst>
              <a:ext uri="{FF2B5EF4-FFF2-40B4-BE49-F238E27FC236}">
                <a16:creationId xmlns:a16="http://schemas.microsoft.com/office/drawing/2014/main" id="{3137B859-BF4B-47B6-9A7C-74E080A33FA0}"/>
              </a:ext>
            </a:extLst>
          </p:cNvPr>
          <p:cNvSpPr>
            <a:spLocks noGrp="1" noChangeArrowheads="1"/>
          </p:cNvSpPr>
          <p:nvPr>
            <p:ph type="sldNum" sz="quarter" idx="10"/>
          </p:nvPr>
        </p:nvSpPr>
        <p:spPr>
          <a:ln/>
        </p:spPr>
        <p:txBody>
          <a:bodyPr/>
          <a:lstStyle>
            <a:lvl1pPr>
              <a:defRPr/>
            </a:lvl1pPr>
          </a:lstStyle>
          <a:p>
            <a:pPr>
              <a:defRPr/>
            </a:pPr>
            <a:fld id="{982A0945-1847-499E-9B6A-0B229012ACA7}" type="slidenum">
              <a:rPr lang="en-US" altLang="ja-JP"/>
              <a:pPr>
                <a:defRPr/>
              </a:pPr>
              <a:t>‹#›</a:t>
            </a:fld>
            <a:endParaRPr lang="en-US" altLang="ja-JP"/>
          </a:p>
        </p:txBody>
      </p:sp>
    </p:spTree>
    <p:extLst>
      <p:ext uri="{BB962C8B-B14F-4D97-AF65-F5344CB8AC3E}">
        <p14:creationId xmlns:p14="http://schemas.microsoft.com/office/powerpoint/2010/main" val="277990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312549B-6EFD-4FFD-A704-9F2FD3E86B31}"/>
              </a:ext>
            </a:extLst>
          </p:cNvPr>
          <p:cNvSpPr>
            <a:spLocks noGrp="1" noChangeArrowheads="1"/>
          </p:cNvSpPr>
          <p:nvPr>
            <p:ph type="sldNum" sz="quarter" idx="10"/>
          </p:nvPr>
        </p:nvSpPr>
        <p:spPr>
          <a:ln/>
        </p:spPr>
        <p:txBody>
          <a:bodyPr/>
          <a:lstStyle>
            <a:lvl1pPr>
              <a:defRPr/>
            </a:lvl1pPr>
          </a:lstStyle>
          <a:p>
            <a:pPr>
              <a:defRPr/>
            </a:pPr>
            <a:fld id="{AC3161C8-B0C6-4D0A-A245-11E5A78A1333}" type="slidenum">
              <a:rPr lang="en-US" altLang="ja-JP"/>
              <a:pPr>
                <a:defRPr/>
              </a:pPr>
              <a:t>‹#›</a:t>
            </a:fld>
            <a:endParaRPr lang="en-US" altLang="ja-JP"/>
          </a:p>
        </p:txBody>
      </p:sp>
    </p:spTree>
    <p:extLst>
      <p:ext uri="{BB962C8B-B14F-4D97-AF65-F5344CB8AC3E}">
        <p14:creationId xmlns:p14="http://schemas.microsoft.com/office/powerpoint/2010/main" val="1805361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0F7745A9-209A-4A5D-90AE-BA5F5D490E13}"/>
              </a:ext>
            </a:extLst>
          </p:cNvPr>
          <p:cNvSpPr>
            <a:spLocks noGrp="1" noChangeArrowheads="1"/>
          </p:cNvSpPr>
          <p:nvPr>
            <p:ph type="sldNum" sz="quarter" idx="10"/>
          </p:nvPr>
        </p:nvSpPr>
        <p:spPr>
          <a:ln/>
        </p:spPr>
        <p:txBody>
          <a:bodyPr/>
          <a:lstStyle>
            <a:lvl1pPr>
              <a:defRPr/>
            </a:lvl1pPr>
          </a:lstStyle>
          <a:p>
            <a:pPr>
              <a:defRPr/>
            </a:pPr>
            <a:fld id="{2B31DBDB-590A-40B5-AEF6-EDDAD301A4A6}" type="slidenum">
              <a:rPr lang="en-US" altLang="ja-JP"/>
              <a:pPr>
                <a:defRPr/>
              </a:pPr>
              <a:t>‹#›</a:t>
            </a:fld>
            <a:endParaRPr lang="en-US" altLang="ja-JP"/>
          </a:p>
        </p:txBody>
      </p:sp>
    </p:spTree>
    <p:extLst>
      <p:ext uri="{BB962C8B-B14F-4D97-AF65-F5344CB8AC3E}">
        <p14:creationId xmlns:p14="http://schemas.microsoft.com/office/powerpoint/2010/main" val="392601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a:extLst>
              <a:ext uri="{FF2B5EF4-FFF2-40B4-BE49-F238E27FC236}">
                <a16:creationId xmlns:a16="http://schemas.microsoft.com/office/drawing/2014/main" id="{D0894705-3F93-4E1D-8804-CE1449621093}"/>
              </a:ext>
            </a:extLst>
          </p:cNvPr>
          <p:cNvSpPr>
            <a:spLocks noGrp="1" noChangeArrowheads="1"/>
          </p:cNvSpPr>
          <p:nvPr>
            <p:ph type="sldNum" sz="quarter" idx="10"/>
          </p:nvPr>
        </p:nvSpPr>
        <p:spPr>
          <a:ln/>
        </p:spPr>
        <p:txBody>
          <a:bodyPr/>
          <a:lstStyle>
            <a:lvl1pPr>
              <a:defRPr/>
            </a:lvl1pPr>
          </a:lstStyle>
          <a:p>
            <a:pPr>
              <a:defRPr/>
            </a:pPr>
            <a:fld id="{CEFCA5C9-F6FA-4A78-A073-E2D0ADE505C8}" type="slidenum">
              <a:rPr lang="en-US" altLang="ja-JP"/>
              <a:pPr>
                <a:defRPr/>
              </a:pPr>
              <a:t>‹#›</a:t>
            </a:fld>
            <a:endParaRPr lang="en-US" altLang="ja-JP"/>
          </a:p>
        </p:txBody>
      </p:sp>
    </p:spTree>
    <p:extLst>
      <p:ext uri="{BB962C8B-B14F-4D97-AF65-F5344CB8AC3E}">
        <p14:creationId xmlns:p14="http://schemas.microsoft.com/office/powerpoint/2010/main" val="85683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367CF8E-6680-4C12-9B13-2B57ECF9D455}"/>
              </a:ext>
            </a:extLst>
          </p:cNvPr>
          <p:cNvSpPr>
            <a:spLocks noGrp="1" noChangeArrowheads="1"/>
          </p:cNvSpPr>
          <p:nvPr>
            <p:ph type="title"/>
          </p:nvPr>
        </p:nvSpPr>
        <p:spPr bwMode="auto">
          <a:xfrm>
            <a:off x="358775" y="200025"/>
            <a:ext cx="8421688"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E3A720D3-EC0A-48A4-ACA7-89E6CA5AFBC5}"/>
              </a:ext>
            </a:extLst>
          </p:cNvPr>
          <p:cNvSpPr>
            <a:spLocks noGrp="1" noChangeArrowheads="1"/>
          </p:cNvSpPr>
          <p:nvPr>
            <p:ph type="body" idx="1"/>
          </p:nvPr>
        </p:nvSpPr>
        <p:spPr bwMode="auto">
          <a:xfrm>
            <a:off x="360363" y="898525"/>
            <a:ext cx="8421687"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0" name="Rectangle 6">
            <a:extLst>
              <a:ext uri="{FF2B5EF4-FFF2-40B4-BE49-F238E27FC236}">
                <a16:creationId xmlns:a16="http://schemas.microsoft.com/office/drawing/2014/main" id="{700A3100-B14B-4A54-882B-0943FFB5353A}"/>
              </a:ext>
            </a:extLst>
          </p:cNvPr>
          <p:cNvSpPr>
            <a:spLocks noGrp="1" noChangeArrowheads="1"/>
          </p:cNvSpPr>
          <p:nvPr>
            <p:ph type="sldNum" sz="quarter" idx="4"/>
          </p:nvPr>
        </p:nvSpPr>
        <p:spPr bwMode="auto">
          <a:xfrm>
            <a:off x="8277225" y="6477000"/>
            <a:ext cx="5397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eaLnBrk="1" hangingPunct="1">
              <a:defRPr sz="1400">
                <a:latin typeface="ＭＳ Ｐゴシック" panose="020B0600070205080204" pitchFamily="50" charset="-128"/>
              </a:defRPr>
            </a:lvl1pPr>
          </a:lstStyle>
          <a:p>
            <a:pPr>
              <a:defRPr/>
            </a:pPr>
            <a:fld id="{7182B9C0-DF8E-4136-8DA1-40458B26E46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315"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hf sldNum="0" hdr="0" ftr="0" dt="0"/>
  <p:txStyles>
    <p:titleStyle>
      <a:lvl1pPr algn="l" rtl="0" eaLnBrk="0" fontAlgn="base" hangingPunct="0">
        <a:spcBef>
          <a:spcPct val="0"/>
        </a:spcBef>
        <a:spcAft>
          <a:spcPct val="0"/>
        </a:spcAft>
        <a:defRPr kumimoji="1" sz="1600" b="1">
          <a:solidFill>
            <a:schemeClr val="tx1"/>
          </a:solidFill>
          <a:latin typeface="+mj-lt"/>
          <a:ea typeface="+mj-ea"/>
          <a:cs typeface="+mj-cs"/>
        </a:defRPr>
      </a:lvl1pPr>
      <a:lvl2pPr algn="l" rtl="0" eaLnBrk="0" fontAlgn="base" hangingPunct="0">
        <a:spcBef>
          <a:spcPct val="0"/>
        </a:spcBef>
        <a:spcAft>
          <a:spcPct val="0"/>
        </a:spcAft>
        <a:defRPr kumimoji="1" sz="1600" b="1">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1600" b="1">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1600" b="1">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1600" b="1">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defRPr kumimoji="1" sz="16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kumimoji="1" sz="16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kumimoji="1" sz="16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kumimoji="1" sz="1600" b="1">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5000"/>
        </a:spcBef>
        <a:spcAft>
          <a:spcPct val="25000"/>
        </a:spcAft>
        <a:buSzPct val="70000"/>
        <a:buFont typeface="Wingdings" panose="05000000000000000000" pitchFamily="2" charset="2"/>
        <a:buChar char="p"/>
        <a:defRPr kumimoji="1" sz="1400" b="1">
          <a:solidFill>
            <a:schemeClr val="tx1"/>
          </a:solidFill>
          <a:latin typeface="+mn-lt"/>
          <a:ea typeface="+mn-ea"/>
          <a:cs typeface="+mn-cs"/>
        </a:defRPr>
      </a:lvl1pPr>
      <a:lvl2pPr marL="742950" indent="-28575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2pPr>
      <a:lvl3pPr marL="11430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3pPr>
      <a:lvl4pPr marL="16002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4pPr>
      <a:lvl5pPr marL="20574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5pPr>
      <a:lvl6pPr marL="25146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6pPr>
      <a:lvl7pPr marL="29718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7pPr>
      <a:lvl8pPr marL="34290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8pPr>
      <a:lvl9pPr marL="38862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033">
            <a:extLst>
              <a:ext uri="{FF2B5EF4-FFF2-40B4-BE49-F238E27FC236}">
                <a16:creationId xmlns:a16="http://schemas.microsoft.com/office/drawing/2014/main" id="{F12C5D64-8EED-475F-8138-26E8437E3C8D}"/>
              </a:ext>
            </a:extLst>
          </p:cNvPr>
          <p:cNvSpPr>
            <a:spLocks noGrp="1" noChangeArrowheads="1"/>
          </p:cNvSpPr>
          <p:nvPr>
            <p:ph type="title"/>
          </p:nvPr>
        </p:nvSpPr>
        <p:spPr bwMode="auto">
          <a:xfrm>
            <a:off x="358775" y="203200"/>
            <a:ext cx="8421688"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1034">
            <a:extLst>
              <a:ext uri="{FF2B5EF4-FFF2-40B4-BE49-F238E27FC236}">
                <a16:creationId xmlns:a16="http://schemas.microsoft.com/office/drawing/2014/main" id="{745F456A-241F-46B6-8DE9-ED85F89EBC6B}"/>
              </a:ext>
            </a:extLst>
          </p:cNvPr>
          <p:cNvSpPr>
            <a:spLocks noGrp="1" noChangeArrowheads="1"/>
          </p:cNvSpPr>
          <p:nvPr>
            <p:ph type="body" idx="1"/>
          </p:nvPr>
        </p:nvSpPr>
        <p:spPr bwMode="auto">
          <a:xfrm>
            <a:off x="360363" y="898525"/>
            <a:ext cx="8421687"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8139" name="Rectangle 1035">
            <a:extLst>
              <a:ext uri="{FF2B5EF4-FFF2-40B4-BE49-F238E27FC236}">
                <a16:creationId xmlns:a16="http://schemas.microsoft.com/office/drawing/2014/main" id="{6FD81D05-AF9E-46DC-B5D3-602EA8697321}"/>
              </a:ext>
            </a:extLst>
          </p:cNvPr>
          <p:cNvSpPr>
            <a:spLocks noGrp="1" noChangeArrowheads="1"/>
          </p:cNvSpPr>
          <p:nvPr>
            <p:ph type="sldNum" sz="quarter" idx="4"/>
          </p:nvPr>
        </p:nvSpPr>
        <p:spPr bwMode="auto">
          <a:xfrm>
            <a:off x="8277225" y="6477000"/>
            <a:ext cx="539750"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eaLnBrk="1" hangingPunct="1">
              <a:defRPr sz="1400">
                <a:latin typeface="ＭＳ Ｐゴシック" panose="020B0600070205080204" pitchFamily="50" charset="-128"/>
              </a:defRPr>
            </a:lvl1pPr>
          </a:lstStyle>
          <a:p>
            <a:pPr>
              <a:defRPr/>
            </a:pPr>
            <a:fld id="{4264E1DA-544C-4032-898D-8984FC91D00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Lst>
  <p:hf sldNum="0" hdr="0" ftr="0" dt="0"/>
  <p:txStyles>
    <p:titleStyle>
      <a:lvl1pPr algn="l" rtl="0" eaLnBrk="0" fontAlgn="base" hangingPunct="0">
        <a:spcBef>
          <a:spcPct val="0"/>
        </a:spcBef>
        <a:spcAft>
          <a:spcPct val="0"/>
        </a:spcAft>
        <a:defRPr kumimoji="1" sz="1600">
          <a:solidFill>
            <a:schemeClr val="tx1"/>
          </a:solidFill>
          <a:latin typeface="+mj-lt"/>
          <a:ea typeface="+mj-ea"/>
          <a:cs typeface="+mj-cs"/>
        </a:defRPr>
      </a:lvl1pPr>
      <a:lvl2pPr algn="l" rtl="0" eaLnBrk="0" fontAlgn="base" hangingPunct="0">
        <a:spcBef>
          <a:spcPct val="0"/>
        </a:spcBef>
        <a:spcAft>
          <a:spcPct val="0"/>
        </a:spcAft>
        <a:defRPr kumimoji="1" sz="1600">
          <a:solidFill>
            <a:schemeClr val="tx1"/>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1600">
          <a:solidFill>
            <a:schemeClr val="tx1"/>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1600">
          <a:solidFill>
            <a:schemeClr val="tx1"/>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1600">
          <a:solidFill>
            <a:schemeClr val="tx1"/>
          </a:solidFill>
          <a:latin typeface="ＭＳ Ｐゴシック" pitchFamily="50" charset="-128"/>
          <a:ea typeface="ＭＳ Ｐゴシック" pitchFamily="50" charset="-128"/>
        </a:defRPr>
      </a:lvl5pPr>
      <a:lvl6pPr marL="457200" algn="l" rtl="0" fontAlgn="base">
        <a:spcBef>
          <a:spcPct val="0"/>
        </a:spcBef>
        <a:spcAft>
          <a:spcPct val="0"/>
        </a:spcAft>
        <a:defRPr kumimoji="1" sz="1600">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kumimoji="1" sz="1600">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kumimoji="1" sz="1600">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kumimoji="1" sz="1600">
          <a:solidFill>
            <a:schemeClr val="tx1"/>
          </a:solidFill>
          <a:latin typeface="ＭＳ Ｐゴシック" pitchFamily="50" charset="-128"/>
          <a:ea typeface="ＭＳ Ｐゴシック" pitchFamily="50" charset="-128"/>
        </a:defRPr>
      </a:lvl9pPr>
    </p:titleStyle>
    <p:bodyStyle>
      <a:lvl1pPr marL="342900" indent="-342900" algn="l" rtl="0" eaLnBrk="0" fontAlgn="base" hangingPunct="0">
        <a:spcBef>
          <a:spcPct val="25000"/>
        </a:spcBef>
        <a:spcAft>
          <a:spcPct val="25000"/>
        </a:spcAft>
        <a:buSzPct val="70000"/>
        <a:buFont typeface="Wingdings" panose="05000000000000000000" pitchFamily="2" charset="2"/>
        <a:buChar char="p"/>
        <a:defRPr kumimoji="1" sz="1400" b="1">
          <a:solidFill>
            <a:schemeClr val="tx1"/>
          </a:solidFill>
          <a:latin typeface="+mn-lt"/>
          <a:ea typeface="+mn-ea"/>
          <a:cs typeface="+mn-cs"/>
        </a:defRPr>
      </a:lvl1pPr>
      <a:lvl2pPr marL="742950" indent="-28575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2pPr>
      <a:lvl3pPr marL="11430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3pPr>
      <a:lvl4pPr marL="16002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4pPr>
      <a:lvl5pPr marL="2057400" indent="-228600" algn="l" rtl="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mn-lt"/>
          <a:ea typeface="+mn-ea"/>
        </a:defRPr>
      </a:lvl5pPr>
      <a:lvl6pPr marL="25146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6pPr>
      <a:lvl7pPr marL="29718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7pPr>
      <a:lvl8pPr marL="34290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8pPr>
      <a:lvl9pPr marL="3886200" indent="-228600" algn="l" rtl="0" fontAlgn="base">
        <a:spcBef>
          <a:spcPct val="25000"/>
        </a:spcBef>
        <a:spcAft>
          <a:spcPct val="25000"/>
        </a:spcAft>
        <a:buSzPct val="70000"/>
        <a:buFont typeface="Wingdings" pitchFamily="2" charset="2"/>
        <a:buChar char="p"/>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14086AC-7C1F-487A-BDB1-7AF329BAEF6C}"/>
              </a:ext>
            </a:extLst>
          </p:cNvPr>
          <p:cNvSpPr>
            <a:spLocks noGrp="1" noChangeArrowheads="1"/>
          </p:cNvSpPr>
          <p:nvPr>
            <p:ph type="ctrTitle"/>
          </p:nvPr>
        </p:nvSpPr>
        <p:spPr>
          <a:xfrm>
            <a:off x="838200" y="3249613"/>
            <a:ext cx="2714625" cy="276225"/>
          </a:xfrm>
          <a:solidFill>
            <a:srgbClr val="FFEDED"/>
          </a:solidFill>
        </p:spPr>
        <p:txBody>
          <a:bodyPr lIns="0" rIns="0"/>
          <a:lstStyle/>
          <a:p>
            <a:pPr algn="ctr" eaLnBrk="1" hangingPunct="1"/>
            <a:r>
              <a:rPr kumimoji="0" lang="en-US" altLang="ja-JP" sz="1400" b="0">
                <a:latin typeface="Comic Sans MS" panose="030F0702030302020204" pitchFamily="66" charset="0"/>
              </a:rPr>
              <a:t>MIK@N  COMMUNICATIONS</a:t>
            </a:r>
          </a:p>
        </p:txBody>
      </p:sp>
      <p:sp>
        <p:nvSpPr>
          <p:cNvPr id="6147" name="Rectangle 7">
            <a:extLst>
              <a:ext uri="{FF2B5EF4-FFF2-40B4-BE49-F238E27FC236}">
                <a16:creationId xmlns:a16="http://schemas.microsoft.com/office/drawing/2014/main" id="{6DDEEA84-2C9C-467E-8C77-9EE82BC942E6}"/>
              </a:ext>
            </a:extLst>
          </p:cNvPr>
          <p:cNvSpPr>
            <a:spLocks noChangeArrowheads="1"/>
          </p:cNvSpPr>
          <p:nvPr/>
        </p:nvSpPr>
        <p:spPr bwMode="auto">
          <a:xfrm>
            <a:off x="7269163" y="3792538"/>
            <a:ext cx="1593850" cy="684212"/>
          </a:xfrm>
          <a:prstGeom prst="rect">
            <a:avLst/>
          </a:prstGeom>
          <a:noFill/>
          <a:ln>
            <a:noFill/>
          </a:ln>
          <a:effectLst/>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spcBef>
                <a:spcPct val="0"/>
              </a:spcBef>
              <a:spcAft>
                <a:spcPct val="0"/>
              </a:spcAft>
              <a:buSzTx/>
              <a:buFontTx/>
              <a:buNone/>
            </a:pPr>
            <a:r>
              <a:rPr kumimoji="0" lang="ja-JP" altLang="en-US" b="0" dirty="0">
                <a:latin typeface="ＨＧｺﾞｼｯｸE-PRO"/>
                <a:ea typeface="ＨＧｺﾞｼｯｸE-PRO"/>
                <a:cs typeface="ＨＧｺﾞｼｯｸE-PRO"/>
              </a:rPr>
              <a:t>調査業務実績</a:t>
            </a:r>
          </a:p>
          <a:p>
            <a:pPr algn="r" eaLnBrk="1" hangingPunct="1">
              <a:spcBef>
                <a:spcPct val="0"/>
              </a:spcBef>
              <a:spcAft>
                <a:spcPct val="0"/>
              </a:spcAft>
              <a:buSzTx/>
              <a:buFontTx/>
              <a:buNone/>
            </a:pPr>
            <a:r>
              <a:rPr kumimoji="0" lang="en-US" altLang="ja-JP" sz="1200" b="0" dirty="0">
                <a:latin typeface="Arial" panose="020B0604020202020204" pitchFamily="34" charset="0"/>
                <a:ea typeface="ＨＧｺﾞｼｯｸE-PRO"/>
                <a:cs typeface="ＨＧｺﾞｼｯｸE-PRO"/>
              </a:rPr>
              <a:t>2023</a:t>
            </a:r>
            <a:r>
              <a:rPr kumimoji="0" lang="ja-JP" altLang="en-US" sz="1200" b="0" dirty="0">
                <a:latin typeface="Arial" panose="020B0604020202020204" pitchFamily="34" charset="0"/>
                <a:ea typeface="ＨＧｺﾞｼｯｸE-PRO"/>
                <a:cs typeface="ＨＧｺﾞｼｯｸE-PRO"/>
              </a:rPr>
              <a:t>年</a:t>
            </a:r>
            <a:r>
              <a:rPr kumimoji="0" lang="en-US" altLang="ja-JP" sz="1200" b="0" dirty="0">
                <a:latin typeface="Arial" panose="020B0604020202020204" pitchFamily="34" charset="0"/>
                <a:ea typeface="ＨＧｺﾞｼｯｸE-PRO"/>
                <a:cs typeface="ＨＧｺﾞｼｯｸE-PRO"/>
              </a:rPr>
              <a:t>12</a:t>
            </a:r>
            <a:r>
              <a:rPr kumimoji="0" lang="ja-JP" altLang="en-US" sz="1200" b="0" dirty="0">
                <a:latin typeface="Arial" panose="020B0604020202020204" pitchFamily="34" charset="0"/>
                <a:ea typeface="ＨＧｺﾞｼｯｸE-PRO"/>
                <a:cs typeface="ＨＧｺﾞｼｯｸE-PRO"/>
              </a:rPr>
              <a:t>月現在</a:t>
            </a:r>
          </a:p>
        </p:txBody>
      </p:sp>
      <p:sp>
        <p:nvSpPr>
          <p:cNvPr id="6148" name="Rectangle 9">
            <a:extLst>
              <a:ext uri="{FF2B5EF4-FFF2-40B4-BE49-F238E27FC236}">
                <a16:creationId xmlns:a16="http://schemas.microsoft.com/office/drawing/2014/main" id="{0D005323-72C9-429B-807E-62CBB54D27F3}"/>
              </a:ext>
            </a:extLst>
          </p:cNvPr>
          <p:cNvSpPr>
            <a:spLocks noChangeArrowheads="1"/>
          </p:cNvSpPr>
          <p:nvPr/>
        </p:nvSpPr>
        <p:spPr bwMode="auto">
          <a:xfrm>
            <a:off x="5280025" y="5418138"/>
            <a:ext cx="3705225" cy="914400"/>
          </a:xfrm>
          <a:prstGeom prst="rect">
            <a:avLst/>
          </a:prstGeom>
          <a:noFill/>
          <a:ln>
            <a:noFill/>
          </a:ln>
          <a:effectLst/>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spcBef>
                <a:spcPct val="0"/>
              </a:spcBef>
              <a:spcAft>
                <a:spcPct val="0"/>
              </a:spcAft>
              <a:buSzTx/>
              <a:buFontTx/>
              <a:buNone/>
            </a:pPr>
            <a:r>
              <a:rPr kumimoji="0" lang="ja-JP" altLang="en-US" b="0" u="sng">
                <a:latin typeface="HGPｺﾞｼｯｸE" panose="020B0900000000000000" pitchFamily="50" charset="-128"/>
                <a:ea typeface="HGPｺﾞｼｯｸE" panose="020B0900000000000000" pitchFamily="50" charset="-128"/>
              </a:rPr>
              <a:t>有限会社　みかんコミュニケーションズ</a:t>
            </a:r>
          </a:p>
          <a:p>
            <a:pPr algn="r" eaLnBrk="1" hangingPunct="1">
              <a:spcBef>
                <a:spcPct val="0"/>
              </a:spcBef>
              <a:spcAft>
                <a:spcPct val="0"/>
              </a:spcAft>
              <a:buSzTx/>
              <a:buFontTx/>
              <a:buNone/>
            </a:pPr>
            <a:r>
              <a:rPr kumimoji="0" lang="ja-JP" altLang="en-US" sz="1200" b="0">
                <a:latin typeface="ＨＧｺﾞｼｯｸE-PRO"/>
                <a:ea typeface="ＨＧｺﾞｼｯｸE-PRO"/>
                <a:cs typeface="ＨＧｺﾞｼｯｸE-PRO"/>
              </a:rPr>
              <a:t>　〒</a:t>
            </a:r>
            <a:r>
              <a:rPr kumimoji="0" lang="en-US" altLang="ja-JP" sz="1200" b="0">
                <a:latin typeface="ＨＧｺﾞｼｯｸE-PRO"/>
                <a:ea typeface="ＨＧｺﾞｼｯｸE-PRO"/>
                <a:cs typeface="ＨＧｺﾞｼｯｸE-PRO"/>
              </a:rPr>
              <a:t>850-0035</a:t>
            </a:r>
            <a:r>
              <a:rPr kumimoji="0" lang="ja-JP" altLang="en-US" sz="1200" b="0">
                <a:latin typeface="ＨＧｺﾞｼｯｸE-PRO"/>
                <a:ea typeface="ＨＧｺﾞｼｯｸE-PRO"/>
                <a:cs typeface="ＨＧｺﾞｼｯｸE-PRO"/>
              </a:rPr>
              <a:t>　長崎市元船町</a:t>
            </a:r>
            <a:r>
              <a:rPr kumimoji="0" lang="en-US" altLang="ja-JP" sz="1200" b="0">
                <a:latin typeface="ＨＧｺﾞｼｯｸE-PRO"/>
                <a:ea typeface="ＨＧｺﾞｼｯｸE-PRO"/>
                <a:cs typeface="ＨＧｺﾞｼｯｸE-PRO"/>
              </a:rPr>
              <a:t>2-8</a:t>
            </a:r>
            <a:endParaRPr kumimoji="0" lang="ja-JP" altLang="en-US" sz="1200" b="0">
              <a:latin typeface="ＨＧｺﾞｼｯｸE-PRO"/>
              <a:ea typeface="ＨＧｺﾞｼｯｸE-PRO"/>
              <a:cs typeface="ＨＧｺﾞｼｯｸE-PRO"/>
            </a:endParaRPr>
          </a:p>
          <a:p>
            <a:pPr algn="r" eaLnBrk="1" hangingPunct="1">
              <a:spcBef>
                <a:spcPct val="0"/>
              </a:spcBef>
              <a:spcAft>
                <a:spcPct val="0"/>
              </a:spcAft>
              <a:buSzTx/>
              <a:buFontTx/>
              <a:buNone/>
            </a:pPr>
            <a:r>
              <a:rPr kumimoji="0" lang="en-US" altLang="ja-JP" sz="1000" b="0">
                <a:latin typeface="Arial" panose="020B0604020202020204" pitchFamily="34" charset="0"/>
                <a:ea typeface="ＨＧｺﾞｼｯｸE-PRO"/>
                <a:cs typeface="ＨＧｺﾞｼｯｸE-PRO"/>
              </a:rPr>
              <a:t>TEL095-811-4430</a:t>
            </a:r>
            <a:r>
              <a:rPr kumimoji="0" lang="ja-JP" altLang="en-US" sz="1000" b="0">
                <a:latin typeface="Arial" panose="020B0604020202020204" pitchFamily="34" charset="0"/>
                <a:ea typeface="ＨＧｺﾞｼｯｸE-PRO"/>
                <a:cs typeface="ＨＧｺﾞｼｯｸE-PRO"/>
              </a:rPr>
              <a:t>　 </a:t>
            </a:r>
            <a:r>
              <a:rPr kumimoji="0" lang="en-US" altLang="ja-JP" sz="1000" b="0">
                <a:latin typeface="Arial" panose="020B0604020202020204" pitchFamily="34" charset="0"/>
                <a:ea typeface="ＨＧｺﾞｼｯｸE-PRO"/>
                <a:cs typeface="ＨＧｺﾞｼｯｸE-PRO"/>
              </a:rPr>
              <a:t>FAX095-811-4304</a:t>
            </a:r>
          </a:p>
          <a:p>
            <a:pPr algn="r" eaLnBrk="1" hangingPunct="1">
              <a:lnSpc>
                <a:spcPct val="80000"/>
              </a:lnSpc>
              <a:spcBef>
                <a:spcPct val="0"/>
              </a:spcBef>
              <a:spcAft>
                <a:spcPct val="0"/>
              </a:spcAft>
              <a:buSzTx/>
              <a:buFontTx/>
              <a:buNone/>
            </a:pPr>
            <a:r>
              <a:rPr kumimoji="0" lang="en-US" altLang="ja-JP" sz="1000" b="0">
                <a:latin typeface="Arial" panose="020B0604020202020204" pitchFamily="34" charset="0"/>
                <a:ea typeface="ＨＧｺﾞｼｯｸE-PRO"/>
                <a:cs typeface="ＨＧｺﾞｼｯｸE-PRO"/>
              </a:rPr>
              <a:t>E-mail  info@nagasaki-mikan.com</a:t>
            </a:r>
          </a:p>
          <a:p>
            <a:pPr algn="r" eaLnBrk="1" hangingPunct="1">
              <a:lnSpc>
                <a:spcPct val="80000"/>
              </a:lnSpc>
              <a:spcBef>
                <a:spcPct val="0"/>
              </a:spcBef>
              <a:spcAft>
                <a:spcPct val="0"/>
              </a:spcAft>
              <a:buSzTx/>
              <a:buFontTx/>
              <a:buNone/>
            </a:pPr>
            <a:r>
              <a:rPr kumimoji="0" lang="en-US" altLang="ja-JP" sz="1000" b="0">
                <a:latin typeface="Arial" panose="020B0604020202020204" pitchFamily="34" charset="0"/>
                <a:ea typeface="ＨＧｺﾞｼｯｸE-PRO"/>
                <a:cs typeface="ＨＧｺﾞｼｯｸE-PRO"/>
              </a:rPr>
              <a:t>URL</a:t>
            </a:r>
            <a:r>
              <a:rPr kumimoji="0" lang="ja-JP" altLang="en-US" sz="1000" b="0">
                <a:latin typeface="Arial" panose="020B0604020202020204" pitchFamily="34" charset="0"/>
                <a:ea typeface="ＨＧｺﾞｼｯｸE-PRO"/>
                <a:cs typeface="ＨＧｺﾞｼｯｸE-PRO"/>
              </a:rPr>
              <a:t>　</a:t>
            </a:r>
            <a:r>
              <a:rPr kumimoji="0" lang="en-US" altLang="ja-JP" sz="1000" b="0">
                <a:latin typeface="Arial" panose="020B0604020202020204" pitchFamily="34" charset="0"/>
                <a:ea typeface="ＨＧｺﾞｼｯｸE-PRO"/>
                <a:cs typeface="ＨＧｺﾞｼｯｸE-PRO"/>
              </a:rPr>
              <a:t>http://www.nagasaki-mikan.com/</a:t>
            </a:r>
          </a:p>
          <a:p>
            <a:pPr algn="r" eaLnBrk="1" hangingPunct="1">
              <a:lnSpc>
                <a:spcPct val="80000"/>
              </a:lnSpc>
              <a:spcBef>
                <a:spcPct val="0"/>
              </a:spcBef>
              <a:spcAft>
                <a:spcPct val="0"/>
              </a:spcAft>
              <a:buSzTx/>
              <a:buFontTx/>
              <a:buNone/>
            </a:pPr>
            <a:endParaRPr kumimoji="0" lang="en-US" altLang="ja-JP" sz="1000" b="0">
              <a:latin typeface="Arial" panose="020B0604020202020204" pitchFamily="34" charset="0"/>
              <a:ea typeface="ＨＧｺﾞｼｯｸE-PRO"/>
              <a:cs typeface="ＨＧｺﾞｼｯｸE-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2018</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2018</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6</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4281469627"/>
              </p:ext>
            </p:extLst>
          </p:nvPr>
        </p:nvGraphicFramePr>
        <p:xfrm>
          <a:off x="393700" y="898526"/>
          <a:ext cx="8421687" cy="4961457"/>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9390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54010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7947096"/>
                  </a:ext>
                </a:extLst>
              </a:tr>
              <a:tr h="6279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行政・イベント来場者意識調査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企業・モニターアンケート調査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055413"/>
                  </a:ext>
                </a:extLst>
              </a:tr>
              <a:tr h="6279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3219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企業・データ整理業務</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企業・消費に関する調査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既存データ</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データ整理・報告書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2160"/>
                  </a:ext>
                </a:extLst>
              </a:tr>
              <a:tr h="50954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986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企業・イベントに関するデータ化業務</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票</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extLst>
      <p:ext uri="{BB962C8B-B14F-4D97-AF65-F5344CB8AC3E}">
        <p14:creationId xmlns:p14="http://schemas.microsoft.com/office/powerpoint/2010/main" val="394462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8F82F87-6794-4219-BFF8-53C12464C5CD}"/>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2017</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9</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2017</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12</a:t>
            </a:r>
            <a:r>
              <a:rPr lang="ja-JP" altLang="en-US" sz="1400">
                <a:latin typeface="HGPｺﾞｼｯｸE" panose="020B0900000000000000" pitchFamily="50" charset="-128"/>
                <a:ea typeface="HGPｺﾞｼｯｸE" panose="020B0900000000000000" pitchFamily="50" charset="-128"/>
              </a:rPr>
              <a:t>月）</a:t>
            </a:r>
          </a:p>
        </p:txBody>
      </p:sp>
      <p:sp>
        <p:nvSpPr>
          <p:cNvPr id="12291" name="Rectangle 3">
            <a:extLst>
              <a:ext uri="{FF2B5EF4-FFF2-40B4-BE49-F238E27FC236}">
                <a16:creationId xmlns:a16="http://schemas.microsoft.com/office/drawing/2014/main" id="{47E0EE1B-9098-4FC5-B180-F6E7249CB0E4}"/>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3433291874"/>
              </p:ext>
            </p:extLst>
          </p:nvPr>
        </p:nvGraphicFramePr>
        <p:xfrm>
          <a:off x="393700" y="852488"/>
          <a:ext cx="8421687" cy="4768851"/>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0005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14010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企業・イベント記録</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00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自由意見分類</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記録・報告書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384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ja-JP" altLang="en-US" sz="1800" dirty="0">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ja-JP" altLang="en-US" sz="1800" dirty="0">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0202732"/>
                  </a:ext>
                </a:extLst>
              </a:tr>
              <a:tr h="44580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5808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2017</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年 </a:t>
                      </a: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9</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月</a:t>
                      </a:r>
                      <a:endPar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行政・施設来場者アンケート調査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9" marB="4568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2323" name="Text Box 53">
            <a:extLst>
              <a:ext uri="{FF2B5EF4-FFF2-40B4-BE49-F238E27FC236}">
                <a16:creationId xmlns:a16="http://schemas.microsoft.com/office/drawing/2014/main" id="{5086D62E-BA90-4E9D-B7D4-1F8F23967893}"/>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695A1F1-CA0C-4C43-BB66-F36B772AE4C0}"/>
              </a:ext>
            </a:extLst>
          </p:cNvPr>
          <p:cNvSpPr>
            <a:spLocks noGrp="1" noChangeArrowheads="1"/>
          </p:cNvSpPr>
          <p:nvPr>
            <p:ph type="title"/>
          </p:nvPr>
        </p:nvSpPr>
        <p:spPr>
          <a:extLst>
            <a:ext uri="{909E8E84-426E-40DD-AFC4-6F175D3DCCD1}">
              <a14:hiddenFill xmlns:a14="http://schemas.microsoft.com/office/drawing/2010/main">
                <a:solidFill>
                  <a:schemeClr val="accent1"/>
                </a:solidFill>
              </a14:hiddenFill>
            </a:ext>
          </a:extLst>
        </p:spPr>
        <p:txBody>
          <a:bodyPr anchor="t"/>
          <a:lstStyle/>
          <a:p>
            <a:pPr marL="342900" indent="-342900" eaLnBrk="1" hangingPunct="1">
              <a:spcBef>
                <a:spcPct val="25000"/>
              </a:spcBef>
              <a:spcAft>
                <a:spcPct val="25000"/>
              </a:spcAft>
              <a:buSzPct val="70000"/>
              <a:buFont typeface="Wingdings" panose="05000000000000000000" pitchFamily="2" charset="2"/>
              <a:buChar char="p"/>
              <a:defRPr/>
            </a:pPr>
            <a:r>
              <a:rPr lang="ja-JP" altLang="en-US" sz="1400" dirty="0">
                <a:latin typeface="HGPｺﾞｼｯｸE" panose="020B0900000000000000" pitchFamily="50" charset="-128"/>
                <a:ea typeface="HGPｺﾞｼｯｸE" panose="020B0900000000000000" pitchFamily="50" charset="-128"/>
                <a:cs typeface="+mn-cs"/>
              </a:rPr>
              <a:t>これまでの主な実績（</a:t>
            </a:r>
            <a:r>
              <a:rPr lang="en-US" altLang="ja-JP" sz="1400" dirty="0">
                <a:latin typeface="HGPｺﾞｼｯｸE" panose="020B0900000000000000" pitchFamily="50" charset="-128"/>
                <a:ea typeface="HGPｺﾞｼｯｸE" panose="020B0900000000000000" pitchFamily="50" charset="-128"/>
                <a:cs typeface="+mn-cs"/>
              </a:rPr>
              <a:t>2017</a:t>
            </a:r>
            <a:r>
              <a:rPr lang="ja-JP" altLang="en-US" sz="1400" dirty="0">
                <a:latin typeface="HGPｺﾞｼｯｸE" panose="020B0900000000000000" pitchFamily="50" charset="-128"/>
                <a:ea typeface="HGPｺﾞｼｯｸE" panose="020B0900000000000000" pitchFamily="50" charset="-128"/>
                <a:cs typeface="+mn-cs"/>
              </a:rPr>
              <a:t>年</a:t>
            </a:r>
            <a:r>
              <a:rPr lang="en-US" altLang="ja-JP" sz="1400" dirty="0">
                <a:latin typeface="HGPｺﾞｼｯｸE" panose="020B0900000000000000" pitchFamily="50" charset="-128"/>
                <a:ea typeface="HGPｺﾞｼｯｸE" panose="020B0900000000000000" pitchFamily="50" charset="-128"/>
                <a:cs typeface="+mn-cs"/>
              </a:rPr>
              <a:t>1</a:t>
            </a:r>
            <a:r>
              <a:rPr lang="ja-JP" altLang="en-US" sz="1400" dirty="0">
                <a:latin typeface="HGPｺﾞｼｯｸE" panose="020B0900000000000000" pitchFamily="50" charset="-128"/>
                <a:ea typeface="HGPｺﾞｼｯｸE" panose="020B0900000000000000" pitchFamily="50" charset="-128"/>
                <a:cs typeface="+mn-cs"/>
              </a:rPr>
              <a:t>月～</a:t>
            </a:r>
            <a:r>
              <a:rPr lang="en-US" altLang="ja-JP" sz="1400" dirty="0">
                <a:latin typeface="HGPｺﾞｼｯｸE" panose="020B0900000000000000" pitchFamily="50" charset="-128"/>
                <a:ea typeface="HGPｺﾞｼｯｸE" panose="020B0900000000000000" pitchFamily="50" charset="-128"/>
                <a:cs typeface="+mn-cs"/>
              </a:rPr>
              <a:t>2017</a:t>
            </a:r>
            <a:r>
              <a:rPr lang="ja-JP" altLang="en-US" sz="1400" dirty="0">
                <a:latin typeface="HGPｺﾞｼｯｸE" panose="020B0900000000000000" pitchFamily="50" charset="-128"/>
                <a:ea typeface="HGPｺﾞｼｯｸE" panose="020B0900000000000000" pitchFamily="50" charset="-128"/>
                <a:cs typeface="+mn-cs"/>
              </a:rPr>
              <a:t>年</a:t>
            </a:r>
            <a:r>
              <a:rPr lang="en-US" altLang="ja-JP" sz="1400" dirty="0">
                <a:latin typeface="HGPｺﾞｼｯｸE" panose="020B0900000000000000" pitchFamily="50" charset="-128"/>
                <a:ea typeface="HGPｺﾞｼｯｸE" panose="020B0900000000000000" pitchFamily="50" charset="-128"/>
                <a:cs typeface="+mn-cs"/>
              </a:rPr>
              <a:t>8</a:t>
            </a:r>
            <a:r>
              <a:rPr lang="ja-JP" altLang="en-US" sz="1400" dirty="0">
                <a:latin typeface="HGPｺﾞｼｯｸE" panose="020B0900000000000000" pitchFamily="50" charset="-128"/>
                <a:ea typeface="HGPｺﾞｼｯｸE" panose="020B0900000000000000" pitchFamily="50" charset="-128"/>
                <a:cs typeface="+mn-cs"/>
              </a:rPr>
              <a:t>月）</a:t>
            </a: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1209201029"/>
              </p:ext>
            </p:extLst>
          </p:nvPr>
        </p:nvGraphicFramePr>
        <p:xfrm>
          <a:off x="358775" y="854016"/>
          <a:ext cx="8421687" cy="5339750"/>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832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6678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2017</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年 </a:t>
                      </a: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8</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月</a:t>
                      </a:r>
                      <a:endPar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6795326"/>
                  </a:ext>
                </a:extLst>
              </a:tr>
              <a:tr h="6678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2017</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年 </a:t>
                      </a: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7</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月</a:t>
                      </a:r>
                      <a:endPar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企業・モニターアンケート調査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27678167"/>
                  </a:ext>
                </a:extLst>
              </a:tr>
              <a:tr h="46748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2017</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年 </a:t>
                      </a:r>
                      <a:r>
                        <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6</a:t>
                      </a:r>
                      <a:r>
                        <a:rPr kumimoji="1" lang="ja-JP" altLang="en-US"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rPr>
                        <a:t>月</a:t>
                      </a:r>
                      <a:endParaRPr kumimoji="1" lang="en-US" altLang="ja-JP" sz="1000" b="0" i="0" u="none" strike="noStrike" kern="1200" cap="none" spc="0" normalizeH="0" baseline="0" noProof="0" dirty="0">
                        <a:ln>
                          <a:noFill/>
                        </a:ln>
                        <a:solidFill>
                          <a:srgbClr val="000000"/>
                        </a:solidFill>
                        <a:effectLst/>
                        <a:uLnTx/>
                        <a:uFillTx/>
                        <a:latin typeface="HGPｺﾞｼｯｸM" panose="020B0600000000000000" pitchFamily="50" charset="-128"/>
                        <a:ea typeface="HGPｺﾞｼｯｸM" panose="020B0600000000000000" pitchFamily="50" charset="-128"/>
                        <a:cs typeface="+mn-cs"/>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4935933"/>
                  </a:ext>
                </a:extLst>
              </a:tr>
              <a:tr h="46748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43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82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行政・介護関連事業実態調査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企業・モニターアンケート調査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県内施設</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240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企業・商店街に関する消費者意識調査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街頭調査・データ入力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872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行政・イベント来場者意識調査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3369" name="Text Box 53">
            <a:extLst>
              <a:ext uri="{FF2B5EF4-FFF2-40B4-BE49-F238E27FC236}">
                <a16:creationId xmlns:a16="http://schemas.microsoft.com/office/drawing/2014/main" id="{9C2C36B9-706E-42DC-BAB5-ABAB68387D3D}"/>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668612F-3365-4FA0-B0B8-16D9F2ADF5C3}"/>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2016</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4</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2016</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12</a:t>
            </a:r>
            <a:r>
              <a:rPr lang="ja-JP" altLang="en-US" sz="1400">
                <a:latin typeface="HGPｺﾞｼｯｸE" panose="020B0900000000000000" pitchFamily="50" charset="-128"/>
                <a:ea typeface="HGPｺﾞｼｯｸE" panose="020B0900000000000000" pitchFamily="50" charset="-128"/>
              </a:rPr>
              <a:t>月）</a:t>
            </a:r>
          </a:p>
        </p:txBody>
      </p:sp>
      <p:sp>
        <p:nvSpPr>
          <p:cNvPr id="14339" name="Rectangle 3">
            <a:extLst>
              <a:ext uri="{FF2B5EF4-FFF2-40B4-BE49-F238E27FC236}">
                <a16:creationId xmlns:a16="http://schemas.microsoft.com/office/drawing/2014/main" id="{8D1E2C13-D2BF-4FF9-99F1-51861ECC7E84}"/>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D1C6EA65-FF91-4195-975B-8EF34C1F9F5B}"/>
              </a:ext>
            </a:extLst>
          </p:cNvPr>
          <p:cNvGraphicFramePr>
            <a:graphicFrameLocks noGrp="1"/>
          </p:cNvGraphicFramePr>
          <p:nvPr>
            <p:ph type="tbl" idx="1"/>
            <p:extLst>
              <p:ext uri="{D42A27DB-BD31-4B8C-83A1-F6EECF244321}">
                <p14:modId xmlns:p14="http://schemas.microsoft.com/office/powerpoint/2010/main" val="2973523506"/>
              </p:ext>
            </p:extLst>
          </p:nvPr>
        </p:nvGraphicFramePr>
        <p:xfrm>
          <a:off x="393700" y="852488"/>
          <a:ext cx="8421687" cy="5356224"/>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0077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67462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企業・県民意識調査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1,900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データ入力・集計・分析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077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行政・介護関連事業実態調査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行政・イベント来場者意識調査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845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行政・イベント参加者意識調査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企業・老人ホームに関する意識調査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240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集計・作表・作図・報告書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38413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行政・商店街に関する消費者意識調査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行政・商店街に関する消費者意識調査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覆面調査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集計・作表・作図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989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行政・商店街に関する消費者意識調査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覆面調査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186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行政・商店街に関する消費者意識調査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街頭調査・データ入力・集計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674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88" marB="4568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895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企業・地震に関する調査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データ入力・集計・分析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4394" name="Text Box 53">
            <a:extLst>
              <a:ext uri="{FF2B5EF4-FFF2-40B4-BE49-F238E27FC236}">
                <a16:creationId xmlns:a16="http://schemas.microsoft.com/office/drawing/2014/main" id="{96DAE115-4FBD-4E18-8E00-35E67179FECB}"/>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B86AAC7-6036-4F91-B342-8614F20575D5}"/>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2015</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11</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2016</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3</a:t>
            </a:r>
            <a:r>
              <a:rPr lang="ja-JP" altLang="en-US" sz="1400">
                <a:latin typeface="HGPｺﾞｼｯｸE" panose="020B0900000000000000" pitchFamily="50" charset="-128"/>
                <a:ea typeface="HGPｺﾞｼｯｸE" panose="020B0900000000000000" pitchFamily="50" charset="-128"/>
              </a:rPr>
              <a:t>月）</a:t>
            </a:r>
          </a:p>
        </p:txBody>
      </p:sp>
      <p:sp>
        <p:nvSpPr>
          <p:cNvPr id="15363" name="Rectangle 3">
            <a:extLst>
              <a:ext uri="{FF2B5EF4-FFF2-40B4-BE49-F238E27FC236}">
                <a16:creationId xmlns:a16="http://schemas.microsoft.com/office/drawing/2014/main" id="{81E52230-2E46-4D38-974F-95C820DBCC8B}"/>
              </a:ext>
            </a:extLst>
          </p:cNvPr>
          <p:cNvSpPr>
            <a:spLocks noGrp="1" noChangeArrowheads="1"/>
          </p:cNvSpPr>
          <p:nvPr>
            <p:ph type="body" idx="1"/>
          </p:nvPr>
        </p:nvSpPr>
        <p:spPr>
          <a:xfrm>
            <a:off x="360363" y="898525"/>
            <a:ext cx="8421687" cy="5381625"/>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8255C949-E12D-487E-BC8F-33AD5A34449A}"/>
              </a:ext>
            </a:extLst>
          </p:cNvPr>
          <p:cNvGraphicFramePr>
            <a:graphicFrameLocks noGrp="1"/>
          </p:cNvGraphicFramePr>
          <p:nvPr>
            <p:ph type="tbl" idx="1"/>
            <p:extLst>
              <p:ext uri="{D42A27DB-BD31-4B8C-83A1-F6EECF244321}">
                <p14:modId xmlns:p14="http://schemas.microsoft.com/office/powerpoint/2010/main" val="1921163013"/>
              </p:ext>
            </p:extLst>
          </p:nvPr>
        </p:nvGraphicFramePr>
        <p:xfrm>
          <a:off x="360363" y="898525"/>
          <a:ext cx="8421687" cy="4976815"/>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6350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119821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商工・商店街に関する意識調査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ヒアリンク・データ入力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データ検証・集計・報告書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293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行政・少子化対策に関する意識調査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行政・公共施設に関する調査①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行政・公共施設に関する調査②</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1,900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4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行政・商品券に関する調査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719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行政・県民意識調査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データ入力・集計・分析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9248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企業・選挙に関する調査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行政・航路に関する調査①</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行政・航路に関する調査②</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行政・人権に関する県民意識調査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他使用者約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集計・分析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2441">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アンケート調査の</a:t>
                      </a:r>
                      <a:r>
                        <a:rPr kumimoji="1" lang="ja-JP" altLang="en-US" sz="1200" b="0" i="0" u="none" strike="noStrike" cap="none" normalizeH="0" baseline="0" dirty="0">
                          <a:ln>
                            <a:noFill/>
                          </a:ln>
                          <a:solidFill>
                            <a:schemeClr val="tx1"/>
                          </a:solidFill>
                          <a:effectLst/>
                          <a:latin typeface="Arial" charset="0"/>
                          <a:ea typeface="HGPｺﾞｼｯｸM" pitchFamily="50" charset="-128"/>
                        </a:rPr>
                        <a:t>他、会議やインタビューの様子などのテープ起こしも多数実施しています。</a:t>
                      </a:r>
                    </a:p>
                  </a:txBody>
                  <a:tcPr marT="45699" marB="456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5403" name="Text Box 53">
            <a:extLst>
              <a:ext uri="{FF2B5EF4-FFF2-40B4-BE49-F238E27FC236}">
                <a16:creationId xmlns:a16="http://schemas.microsoft.com/office/drawing/2014/main" id="{1EFE933C-B9B3-491C-A0F7-42AEC24FFBC3}"/>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5F9D565-FC61-4DEE-A5AA-3258B3F0143B}"/>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2015</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8</a:t>
            </a:r>
            <a:r>
              <a:rPr lang="ja-JP" altLang="en-US" sz="1400">
                <a:latin typeface="HGPｺﾞｼｯｸE" panose="020B0900000000000000" pitchFamily="50" charset="-128"/>
                <a:ea typeface="HGPｺﾞｼｯｸE" panose="020B0900000000000000" pitchFamily="50" charset="-128"/>
              </a:rPr>
              <a:t>月）</a:t>
            </a:r>
          </a:p>
        </p:txBody>
      </p:sp>
      <p:sp>
        <p:nvSpPr>
          <p:cNvPr id="16387" name="Rectangle 3">
            <a:extLst>
              <a:ext uri="{FF2B5EF4-FFF2-40B4-BE49-F238E27FC236}">
                <a16:creationId xmlns:a16="http://schemas.microsoft.com/office/drawing/2014/main" id="{20B76FDE-CDFD-45C2-9022-799EABFA426E}"/>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F1B07C1F-28AC-4492-8E8B-4EFDAADD8A57}"/>
              </a:ext>
            </a:extLst>
          </p:cNvPr>
          <p:cNvGraphicFramePr>
            <a:graphicFrameLocks noGrp="1"/>
          </p:cNvGraphicFramePr>
          <p:nvPr>
            <p:ph type="tbl" idx="1"/>
            <p:extLst>
              <p:ext uri="{D42A27DB-BD31-4B8C-83A1-F6EECF244321}">
                <p14:modId xmlns:p14="http://schemas.microsoft.com/office/powerpoint/2010/main" val="519058250"/>
              </p:ext>
            </p:extLst>
          </p:nvPr>
        </p:nvGraphicFramePr>
        <p:xfrm>
          <a:off x="360363" y="898525"/>
          <a:ext cx="8421687" cy="4986338"/>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6377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7143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行政・環境に関する市民意識調査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行政・環境に関する企業意識調査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行政・環境に関する学生意識調査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77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企業・転入転出に関する調査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企業・地区別人口動向まとめ</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7052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行政・高校生意識調査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行政・高校生意識調査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行政・結婚～子育てに関する調査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行政・高校生意識調査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23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行政・転入転出に関する調査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366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データ入力・集計・分析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8559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行政・観光に関するヒアリング調査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4944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6438" name="Text Box 53">
            <a:extLst>
              <a:ext uri="{FF2B5EF4-FFF2-40B4-BE49-F238E27FC236}">
                <a16:creationId xmlns:a16="http://schemas.microsoft.com/office/drawing/2014/main" id="{0D12E7E7-2A4E-417B-AB2D-85461EB73873}"/>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3A57B84-2721-4B23-9584-B4750E026951}"/>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2014</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10</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12</a:t>
            </a:r>
            <a:r>
              <a:rPr lang="ja-JP" altLang="en-US" sz="1400">
                <a:latin typeface="HGPｺﾞｼｯｸE" panose="020B0900000000000000" pitchFamily="50" charset="-128"/>
                <a:ea typeface="HGPｺﾞｼｯｸE" panose="020B0900000000000000" pitchFamily="50" charset="-128"/>
              </a:rPr>
              <a:t>月）</a:t>
            </a:r>
          </a:p>
        </p:txBody>
      </p:sp>
      <p:sp>
        <p:nvSpPr>
          <p:cNvPr id="17411" name="Rectangle 3">
            <a:extLst>
              <a:ext uri="{FF2B5EF4-FFF2-40B4-BE49-F238E27FC236}">
                <a16:creationId xmlns:a16="http://schemas.microsoft.com/office/drawing/2014/main" id="{2DA434BE-DB74-433F-8887-7EFACC848307}"/>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D7D7DF4C-5E2F-480D-9DA5-54184C9DA5B4}"/>
              </a:ext>
            </a:extLst>
          </p:cNvPr>
          <p:cNvGraphicFramePr>
            <a:graphicFrameLocks noGrp="1"/>
          </p:cNvGraphicFramePr>
          <p:nvPr>
            <p:ph type="tbl" idx="1"/>
            <p:extLst>
              <p:ext uri="{D42A27DB-BD31-4B8C-83A1-F6EECF244321}">
                <p14:modId xmlns:p14="http://schemas.microsoft.com/office/powerpoint/2010/main" val="3075998627"/>
              </p:ext>
            </p:extLst>
          </p:nvPr>
        </p:nvGraphicFramePr>
        <p:xfrm>
          <a:off x="360363" y="898525"/>
          <a:ext cx="8421687" cy="4738689"/>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636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76209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データ入力・分類</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3020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2,270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9718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行政・公共施設に関するアンケート調査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行政・公共施設に関する意識調査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対象者・来館者約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グループインタビュー参加</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1" marB="457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55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HGPｺﾞｼｯｸM"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5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アンケート調査の他、会議やインタビューの様子などのテープ起こしも多数実施しています。</a:t>
                      </a:r>
                      <a:endParaRPr kumimoji="1" lang="ja-JP" altLang="ja-JP" sz="1200" b="0" i="0" u="none" strike="noStrike" cap="none" normalizeH="0" baseline="0" dirty="0">
                        <a:ln>
                          <a:noFill/>
                        </a:ln>
                        <a:solidFill>
                          <a:schemeClr val="tx1"/>
                        </a:solidFill>
                        <a:effectLst/>
                        <a:latin typeface="Arial" charset="0"/>
                        <a:ea typeface="HGPｺﾞｼｯｸM"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HGPｺﾞｼｯｸM" pitchFamily="50" charset="-128"/>
                      </a:endParaRPr>
                    </a:p>
                  </a:txBody>
                  <a:tcPr marT="45719" marB="4571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HGPｺﾞｼｯｸM" pitchFamily="50" charset="-128"/>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42" name="Text Box 53">
            <a:extLst>
              <a:ext uri="{FF2B5EF4-FFF2-40B4-BE49-F238E27FC236}">
                <a16:creationId xmlns:a16="http://schemas.microsoft.com/office/drawing/2014/main" id="{1CE5F3CE-146E-402F-ABA1-0CB5B0DB6AD5}"/>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503D3FB-73F7-4C19-A0CE-AB0DBC58D32C}"/>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2014</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9</a:t>
            </a:r>
            <a:r>
              <a:rPr lang="ja-JP" altLang="en-US" sz="1400">
                <a:latin typeface="HGPｺﾞｼｯｸE" panose="020B0900000000000000" pitchFamily="50" charset="-128"/>
                <a:ea typeface="HGPｺﾞｼｯｸE" panose="020B0900000000000000" pitchFamily="50" charset="-128"/>
              </a:rPr>
              <a:t>月）</a:t>
            </a:r>
          </a:p>
        </p:txBody>
      </p:sp>
      <p:sp>
        <p:nvSpPr>
          <p:cNvPr id="18435" name="Rectangle 3">
            <a:extLst>
              <a:ext uri="{FF2B5EF4-FFF2-40B4-BE49-F238E27FC236}">
                <a16:creationId xmlns:a16="http://schemas.microsoft.com/office/drawing/2014/main" id="{E94E0EA0-3C83-49CF-B647-8EB72ED11F6D}"/>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D15851F4-00D1-4AB6-9CCA-3C99A0FB69BE}"/>
              </a:ext>
            </a:extLst>
          </p:cNvPr>
          <p:cNvGraphicFramePr>
            <a:graphicFrameLocks noGrp="1"/>
          </p:cNvGraphicFramePr>
          <p:nvPr>
            <p:ph type="tbl" idx="1"/>
            <p:extLst>
              <p:ext uri="{D42A27DB-BD31-4B8C-83A1-F6EECF244321}">
                <p14:modId xmlns:p14="http://schemas.microsoft.com/office/powerpoint/2010/main" val="4042241262"/>
              </p:ext>
            </p:extLst>
          </p:nvPr>
        </p:nvGraphicFramePr>
        <p:xfrm>
          <a:off x="360363" y="898525"/>
          <a:ext cx="8421687" cy="5113338"/>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6324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4655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264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行政・市民満足度調査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919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行政・まちづくりに関する調査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E1E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4913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行政・旅行に関する調査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対象者・旅行関係者など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E1E1"/>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408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４年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企業・テレビコマーシャル認知度調査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行政・旅行に関する調査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対象者・旅行関係者など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データ分類</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6269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企業・長崎新商品開発事業に関する市場調査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企業・長崎新商品開発事業に関する市場調査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行政・旅行に関する調査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グループインタビュー参加</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対象者</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・旅行関係者など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アンケー調査～報告書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4" marB="4570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8479" name="Text Box 53">
            <a:extLst>
              <a:ext uri="{FF2B5EF4-FFF2-40B4-BE49-F238E27FC236}">
                <a16:creationId xmlns:a16="http://schemas.microsoft.com/office/drawing/2014/main" id="{D05164E4-3979-41F8-B2EF-E4E8B161F2AE}"/>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EA8AF84-0E87-4F6B-A771-B2588A140E64}"/>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2013</a:t>
            </a:r>
            <a:r>
              <a:rPr lang="ja-JP" altLang="en-US" sz="1400">
                <a:latin typeface="HGPｺﾞｼｯｸE" panose="020B0900000000000000" pitchFamily="50" charset="-128"/>
                <a:ea typeface="HGPｺﾞｼｯｸE" panose="020B0900000000000000" pitchFamily="50" charset="-128"/>
              </a:rPr>
              <a:t>年）</a:t>
            </a:r>
          </a:p>
        </p:txBody>
      </p:sp>
      <p:sp>
        <p:nvSpPr>
          <p:cNvPr id="19459" name="Rectangle 3">
            <a:extLst>
              <a:ext uri="{FF2B5EF4-FFF2-40B4-BE49-F238E27FC236}">
                <a16:creationId xmlns:a16="http://schemas.microsoft.com/office/drawing/2014/main" id="{C31B29E8-67E1-40C4-AAB4-FF156AA9EC84}"/>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3DC7693B-5DBC-49F3-B460-DE64ACE3805E}"/>
              </a:ext>
            </a:extLst>
          </p:cNvPr>
          <p:cNvGraphicFramePr>
            <a:graphicFrameLocks noGrp="1"/>
          </p:cNvGraphicFramePr>
          <p:nvPr>
            <p:ph type="tbl" idx="1"/>
            <p:extLst>
              <p:ext uri="{D42A27DB-BD31-4B8C-83A1-F6EECF244321}">
                <p14:modId xmlns:p14="http://schemas.microsoft.com/office/powerpoint/2010/main" val="621259776"/>
              </p:ext>
            </p:extLst>
          </p:nvPr>
        </p:nvGraphicFramePr>
        <p:xfrm>
          <a:off x="360363" y="898525"/>
          <a:ext cx="8421687" cy="5227639"/>
        </p:xfrm>
        <a:graphic>
          <a:graphicData uri="http://schemas.openxmlformats.org/drawingml/2006/table">
            <a:tbl>
              <a:tblPr/>
              <a:tblGrid>
                <a:gridCol w="942975">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9923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136531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B</a:t>
                      </a: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行政・子育てに関する調査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行政・公共交通機関に関する調査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行政・旅行に関する調査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企業代表者約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対象者・旅行関係者など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716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行政・旅行に関する調査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対象者・旅行関係者など</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59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観光客</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247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行政・輸出に関する調査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行政・造船に関する調査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行政・食に関する調査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企業代表者約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企業代表者約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企業代表者約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企業代表者約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89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観光客約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8193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メディア・テレビ視聴に関するアンケート調査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グループインタビュー参加者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003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行政・観光地に関する調査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行政・イベントに関する調査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観光客</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イベント参加者</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データ集計分類</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データ集計分類</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06" name="Text Box 53">
            <a:extLst>
              <a:ext uri="{FF2B5EF4-FFF2-40B4-BE49-F238E27FC236}">
                <a16:creationId xmlns:a16="http://schemas.microsoft.com/office/drawing/2014/main" id="{F70277BD-7327-4A8B-9018-DDF3FCDBDC7F}"/>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360FF41-14D0-493B-98CA-B30522754249}"/>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2012</a:t>
            </a:r>
            <a:r>
              <a:rPr lang="ja-JP" altLang="en-US" sz="1400">
                <a:latin typeface="HGPｺﾞｼｯｸE" panose="020B0900000000000000" pitchFamily="50" charset="-128"/>
                <a:ea typeface="HGPｺﾞｼｯｸE" panose="020B0900000000000000" pitchFamily="50" charset="-128"/>
              </a:rPr>
              <a:t>年）</a:t>
            </a:r>
          </a:p>
        </p:txBody>
      </p:sp>
      <p:sp>
        <p:nvSpPr>
          <p:cNvPr id="20483" name="Rectangle 3">
            <a:extLst>
              <a:ext uri="{FF2B5EF4-FFF2-40B4-BE49-F238E27FC236}">
                <a16:creationId xmlns:a16="http://schemas.microsoft.com/office/drawing/2014/main" id="{2C749518-36F4-411D-9E2D-C4032143EB3F}"/>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AB6943A8-642A-4D7F-BA0E-2D3230734A08}"/>
              </a:ext>
            </a:extLst>
          </p:cNvPr>
          <p:cNvGraphicFramePr>
            <a:graphicFrameLocks noGrp="1"/>
          </p:cNvGraphicFramePr>
          <p:nvPr>
            <p:ph type="tbl" idx="1"/>
            <p:extLst>
              <p:ext uri="{D42A27DB-BD31-4B8C-83A1-F6EECF244321}">
                <p14:modId xmlns:p14="http://schemas.microsoft.com/office/powerpoint/2010/main" val="3432880777"/>
              </p:ext>
            </p:extLst>
          </p:nvPr>
        </p:nvGraphicFramePr>
        <p:xfrm>
          <a:off x="360363" y="898525"/>
          <a:ext cx="8421687" cy="4903790"/>
        </p:xfrm>
        <a:graphic>
          <a:graphicData uri="http://schemas.openxmlformats.org/drawingml/2006/table">
            <a:tbl>
              <a:tblPr/>
              <a:tblGrid>
                <a:gridCol w="942975">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39919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73671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行政・県民意識調査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住民約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90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16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60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行政・新施設に関する調査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行政・新制度に関する調査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参加者女性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70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144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286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99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ja-JP"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34110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行政・県民意識調査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行政・住民意識調査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件</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0535" name="Text Box 53">
            <a:extLst>
              <a:ext uri="{FF2B5EF4-FFF2-40B4-BE49-F238E27FC236}">
                <a16:creationId xmlns:a16="http://schemas.microsoft.com/office/drawing/2014/main" id="{B1D1D95A-DAC9-4E49-B4A2-0FB11C602619}"/>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71E75818-96A4-4ECF-8431-2997D0EAD0E7}"/>
              </a:ext>
            </a:extLst>
          </p:cNvPr>
          <p:cNvSpPr>
            <a:spLocks noGrp="1" noChangeArrowheads="1"/>
          </p:cNvSpPr>
          <p:nvPr>
            <p:ph type="title"/>
          </p:nvPr>
        </p:nvSpPr>
        <p:spPr/>
        <p:txBody>
          <a:bodyPr/>
          <a:lstStyle/>
          <a:p>
            <a:endParaRPr lang="ja-JP" altLang="en-US"/>
          </a:p>
        </p:txBody>
      </p:sp>
      <p:sp>
        <p:nvSpPr>
          <p:cNvPr id="8195" name="コンテンツ プレースホルダー 2">
            <a:extLst>
              <a:ext uri="{FF2B5EF4-FFF2-40B4-BE49-F238E27FC236}">
                <a16:creationId xmlns:a16="http://schemas.microsoft.com/office/drawing/2014/main" id="{A5518B28-6ABE-45E2-9A23-2F37DD1D55D9}"/>
              </a:ext>
            </a:extLst>
          </p:cNvPr>
          <p:cNvSpPr>
            <a:spLocks noGrp="1" noChangeArrowheads="1"/>
          </p:cNvSpPr>
          <p:nvPr>
            <p:ph idx="1"/>
          </p:nvPr>
        </p:nvSpPr>
        <p:spPr/>
        <p:txBody>
          <a:bodyPr/>
          <a:lstStyle/>
          <a:p>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6BD753-7BB1-4A40-BF1A-0D95A6034A53}"/>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2011</a:t>
            </a:r>
            <a:r>
              <a:rPr lang="ja-JP" altLang="en-US" sz="1400">
                <a:latin typeface="HGPｺﾞｼｯｸE" panose="020B0900000000000000" pitchFamily="50" charset="-128"/>
                <a:ea typeface="HGPｺﾞｼｯｸE" panose="020B0900000000000000" pitchFamily="50" charset="-128"/>
              </a:rPr>
              <a:t>年）</a:t>
            </a:r>
          </a:p>
        </p:txBody>
      </p:sp>
      <p:sp>
        <p:nvSpPr>
          <p:cNvPr id="21507" name="Rectangle 3">
            <a:extLst>
              <a:ext uri="{FF2B5EF4-FFF2-40B4-BE49-F238E27FC236}">
                <a16:creationId xmlns:a16="http://schemas.microsoft.com/office/drawing/2014/main" id="{FB564C97-2850-4673-BFFF-32889ECCF2DB}"/>
              </a:ext>
            </a:extLst>
          </p:cNvPr>
          <p:cNvSpPr>
            <a:spLocks noGrp="1" noChangeArrowheads="1"/>
          </p:cNvSpPr>
          <p:nvPr>
            <p:ph type="body" idx="1"/>
          </p:nvPr>
        </p:nvSpPr>
        <p:spPr>
          <a:xfrm>
            <a:off x="360363" y="898525"/>
            <a:ext cx="8421687" cy="3708400"/>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FD6E0D9B-017D-4BE2-8F3F-9FD60ADDD4EB}"/>
              </a:ext>
            </a:extLst>
          </p:cNvPr>
          <p:cNvGraphicFramePr>
            <a:graphicFrameLocks noGrp="1"/>
          </p:cNvGraphicFramePr>
          <p:nvPr>
            <p:ph type="tbl" idx="1"/>
            <p:extLst>
              <p:ext uri="{D42A27DB-BD31-4B8C-83A1-F6EECF244321}">
                <p14:modId xmlns:p14="http://schemas.microsoft.com/office/powerpoint/2010/main" val="1531590347"/>
              </p:ext>
            </p:extLst>
          </p:nvPr>
        </p:nvGraphicFramePr>
        <p:xfrm>
          <a:off x="360363" y="898525"/>
          <a:ext cx="8421687" cy="5205412"/>
        </p:xfrm>
        <a:graphic>
          <a:graphicData uri="http://schemas.openxmlformats.org/drawingml/2006/table">
            <a:tbl>
              <a:tblPr/>
              <a:tblGrid>
                <a:gridCol w="942975">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2608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63882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184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22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高校生約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62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83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行政・自治会関連アンケート調査</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759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メディア・テレビ視聴に関するアンケート調査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長崎市男女約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ja-JP"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333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報告書作成</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987045">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アンケート調査（分析）の他、新たに大学、民間企業などのウェブサイトの開設、ブログ更新代行、および、</a:t>
                      </a: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イベントサポートも実施しています。</a:t>
                      </a:r>
                    </a:p>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200" b="0" i="0" u="none" strike="noStrike" cap="none" normalizeH="0" baseline="0" dirty="0">
                        <a:ln>
                          <a:noFill/>
                        </a:ln>
                        <a:solidFill>
                          <a:schemeClr val="tx1"/>
                        </a:solidFill>
                        <a:effectLst/>
                        <a:latin typeface="Arial" charset="0"/>
                        <a:ea typeface="HGPｺﾞｼｯｸM"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200" b="0" i="0" u="none" strike="noStrike" cap="none" normalizeH="0" baseline="0" dirty="0">
                        <a:ln>
                          <a:noFill/>
                        </a:ln>
                        <a:solidFill>
                          <a:schemeClr val="tx1"/>
                        </a:solidFill>
                        <a:effectLst/>
                        <a:latin typeface="Arial" charset="0"/>
                        <a:ea typeface="HGPｺﾞｼｯｸM" pitchFamily="50" charset="-128"/>
                      </a:endParaRPr>
                    </a:p>
                  </a:txBody>
                  <a:tcPr marT="45726" marB="457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Arial" charset="0"/>
                        <a:ea typeface="HGPｺﾞｼｯｸM" pitchFamily="50" charset="-128"/>
                      </a:endParaRP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ja-JP" altLang="en-US" sz="1000" b="0" i="0" u="none" strike="noStrike" cap="none" normalizeH="0" baseline="0" dirty="0">
                        <a:ln>
                          <a:noFill/>
                        </a:ln>
                        <a:solidFill>
                          <a:schemeClr val="tx1"/>
                        </a:solidFill>
                        <a:effectLst/>
                        <a:latin typeface="Arial" charset="0"/>
                        <a:ea typeface="HGPｺﾞｼｯｸM" pitchFamily="50" charset="-128"/>
                      </a:endParaRP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1556" name="Text Box 53">
            <a:extLst>
              <a:ext uri="{FF2B5EF4-FFF2-40B4-BE49-F238E27FC236}">
                <a16:creationId xmlns:a16="http://schemas.microsoft.com/office/drawing/2014/main" id="{BE6542BA-6F4E-4616-A5C5-56AD380D6389}"/>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solidFill>
                  <a:srgbClr val="000000"/>
                </a:solidFill>
                <a:latin typeface="Comic Sans MS" panose="030F0702030302020204" pitchFamily="66" charset="0"/>
                <a:ea typeface="ＭＳ ゴシック" panose="020B0609070205080204" pitchFamily="49" charset="-128"/>
              </a:rPr>
              <a:t>MIK@N </a:t>
            </a:r>
            <a:r>
              <a:rPr lang="ja-JP" altLang="en-US" sz="1200" b="0">
                <a:solidFill>
                  <a:srgbClr val="000000"/>
                </a:solidFill>
                <a:latin typeface="Comic Sans MS" panose="030F0702030302020204" pitchFamily="66" charset="0"/>
                <a:ea typeface="ＭＳ ゴシック" panose="020B0609070205080204" pitchFamily="49" charset="-128"/>
              </a:rPr>
              <a:t>　</a:t>
            </a:r>
            <a:r>
              <a:rPr lang="en-US" altLang="ja-JP" sz="1200" b="0">
                <a:solidFill>
                  <a:srgbClr val="000000"/>
                </a:solidFill>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3C8EAB-F22D-4D26-BC3C-12A3BCCDCE16}"/>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2010</a:t>
            </a:r>
            <a:r>
              <a:rPr lang="ja-JP" altLang="en-US" sz="1400">
                <a:latin typeface="HGPｺﾞｼｯｸE" panose="020B0900000000000000" pitchFamily="50" charset="-128"/>
                <a:ea typeface="HGPｺﾞｼｯｸE" panose="020B0900000000000000" pitchFamily="50" charset="-128"/>
              </a:rPr>
              <a:t>年）</a:t>
            </a:r>
          </a:p>
        </p:txBody>
      </p:sp>
      <p:sp>
        <p:nvSpPr>
          <p:cNvPr id="22531" name="Rectangle 3">
            <a:extLst>
              <a:ext uri="{FF2B5EF4-FFF2-40B4-BE49-F238E27FC236}">
                <a16:creationId xmlns:a16="http://schemas.microsoft.com/office/drawing/2014/main" id="{0CA16E3D-49CA-49F9-819A-F7043162E438}"/>
              </a:ext>
            </a:extLst>
          </p:cNvPr>
          <p:cNvSpPr>
            <a:spLocks noGrp="1" noChangeArrowheads="1"/>
          </p:cNvSpPr>
          <p:nvPr>
            <p:ph type="body" idx="1"/>
          </p:nvPr>
        </p:nvSpPr>
        <p:spPr>
          <a:xfrm>
            <a:off x="360363" y="898525"/>
            <a:ext cx="8421687" cy="5397500"/>
          </a:xfrm>
        </p:spPr>
        <p:txBody>
          <a:bodyPr/>
          <a:lstStyle/>
          <a:p>
            <a:pPr eaLnBrk="1" hangingPunct="1"/>
            <a:endParaRPr lang="ja-JP" altLang="ja-JP"/>
          </a:p>
        </p:txBody>
      </p:sp>
      <p:graphicFrame>
        <p:nvGraphicFramePr>
          <p:cNvPr id="163011" name="Group 195">
            <a:extLst>
              <a:ext uri="{FF2B5EF4-FFF2-40B4-BE49-F238E27FC236}">
                <a16:creationId xmlns:a16="http://schemas.microsoft.com/office/drawing/2014/main" id="{8FE45A8C-6141-4167-BA9C-8E452BE6DD7B}"/>
              </a:ext>
            </a:extLst>
          </p:cNvPr>
          <p:cNvGraphicFramePr>
            <a:graphicFrameLocks noGrp="1"/>
          </p:cNvGraphicFramePr>
          <p:nvPr>
            <p:extLst>
              <p:ext uri="{D42A27DB-BD31-4B8C-83A1-F6EECF244321}">
                <p14:modId xmlns:p14="http://schemas.microsoft.com/office/powerpoint/2010/main" val="4126680443"/>
              </p:ext>
            </p:extLst>
          </p:nvPr>
        </p:nvGraphicFramePr>
        <p:xfrm>
          <a:off x="388938" y="898525"/>
          <a:ext cx="8393112" cy="5387994"/>
        </p:xfrm>
        <a:graphic>
          <a:graphicData uri="http://schemas.openxmlformats.org/drawingml/2006/table">
            <a:tbl>
              <a:tblPr/>
              <a:tblGrid>
                <a:gridCol w="1039812">
                  <a:extLst>
                    <a:ext uri="{9D8B030D-6E8A-4147-A177-3AD203B41FA5}">
                      <a16:colId xmlns:a16="http://schemas.microsoft.com/office/drawing/2014/main" val="20000"/>
                    </a:ext>
                  </a:extLst>
                </a:gridCol>
                <a:gridCol w="3760788">
                  <a:extLst>
                    <a:ext uri="{9D8B030D-6E8A-4147-A177-3AD203B41FA5}">
                      <a16:colId xmlns:a16="http://schemas.microsoft.com/office/drawing/2014/main" val="20001"/>
                    </a:ext>
                  </a:extLst>
                </a:gridCol>
                <a:gridCol w="1816100">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31262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79244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行政・交通機関調査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民間・観光動向調査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長崎県産品体験モニター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民間・新商品試食モニター</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観光客約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66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行政・交通機関調査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行政・交通機関調査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66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民間・健康食品体験モニター</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委員会出席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66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行政・長崎県内離島航路意識調査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行政・各大会参加者意識調査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80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819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厚労省・新潟こころのケア調査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925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長崎県産品体験モニター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9753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長崎県産品体験モニター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行政・フェリー実証調査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長崎県産品サンプルモニター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長崎市内商店街調査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長崎市内５商店街</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095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行政・離島関連調査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行政・公共交通機関調査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66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１月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厚労省・新潟こころのケア調査</a:t>
                      </a: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1">
            <a:extLst>
              <a:ext uri="{FF2B5EF4-FFF2-40B4-BE49-F238E27FC236}">
                <a16:creationId xmlns:a16="http://schemas.microsoft.com/office/drawing/2014/main" id="{B3AD0616-06D2-444A-9E57-8611F969BCFE}"/>
              </a:ext>
            </a:extLst>
          </p:cNvPr>
          <p:cNvSpPr>
            <a:spLocks noGrp="1" noChangeArrowheads="1"/>
          </p:cNvSpPr>
          <p:nvPr>
            <p:ph type="body" idx="1"/>
          </p:nvPr>
        </p:nvSpPr>
        <p:spPr/>
        <p:txBody>
          <a:bodyPr/>
          <a:lstStyle/>
          <a:p>
            <a:pPr eaLnBrk="1" hangingPunct="1"/>
            <a:r>
              <a:rPr lang="ja-JP" altLang="en-US" sz="1200" b="0">
                <a:latin typeface="Arial" panose="020B0604020202020204" pitchFamily="34" charset="0"/>
                <a:ea typeface="HGPｺﾞｼｯｸM" panose="020B0600000000000000" pitchFamily="50" charset="-128"/>
              </a:rPr>
              <a:t>アンケート調査</a:t>
            </a:r>
          </a:p>
        </p:txBody>
      </p:sp>
      <p:sp>
        <p:nvSpPr>
          <p:cNvPr id="23555" name="Rectangle 2052">
            <a:extLst>
              <a:ext uri="{FF2B5EF4-FFF2-40B4-BE49-F238E27FC236}">
                <a16:creationId xmlns:a16="http://schemas.microsoft.com/office/drawing/2014/main" id="{8AE43DEC-7974-43D4-BB29-FABB06EB972C}"/>
              </a:ext>
            </a:extLst>
          </p:cNvPr>
          <p:cNvSpPr>
            <a:spLocks noChangeArrowheads="1"/>
          </p:cNvSpPr>
          <p:nvPr/>
        </p:nvSpPr>
        <p:spPr bwMode="auto">
          <a:xfrm>
            <a:off x="200025" y="201613"/>
            <a:ext cx="8421688"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0"/>
              </a:spcBef>
              <a:spcAft>
                <a:spcPct val="0"/>
              </a:spcAft>
              <a:buSzTx/>
              <a:buFontTx/>
              <a:buNone/>
            </a:pPr>
            <a:r>
              <a:rPr lang="ja-JP" altLang="en-US" b="0">
                <a:latin typeface="HGPｺﾞｼｯｸE" panose="020B0900000000000000" pitchFamily="50" charset="-128"/>
                <a:ea typeface="HGPｺﾞｼｯｸE" panose="020B0900000000000000" pitchFamily="50" charset="-128"/>
              </a:rPr>
              <a:t>これまでの主な実績（</a:t>
            </a:r>
            <a:r>
              <a:rPr lang="en-US" altLang="ja-JP" b="0">
                <a:latin typeface="HGPｺﾞｼｯｸE" panose="020B0900000000000000" pitchFamily="50" charset="-128"/>
                <a:ea typeface="HGPｺﾞｼｯｸE" panose="020B0900000000000000" pitchFamily="50" charset="-128"/>
              </a:rPr>
              <a:t>2009</a:t>
            </a:r>
            <a:r>
              <a:rPr lang="ja-JP" altLang="en-US" b="0">
                <a:latin typeface="HGPｺﾞｼｯｸE" panose="020B0900000000000000" pitchFamily="50" charset="-128"/>
                <a:ea typeface="HGPｺﾞｼｯｸE" panose="020B0900000000000000" pitchFamily="50" charset="-128"/>
              </a:rPr>
              <a:t>年）</a:t>
            </a:r>
          </a:p>
        </p:txBody>
      </p:sp>
      <p:graphicFrame>
        <p:nvGraphicFramePr>
          <p:cNvPr id="141447" name="Group 2183">
            <a:extLst>
              <a:ext uri="{FF2B5EF4-FFF2-40B4-BE49-F238E27FC236}">
                <a16:creationId xmlns:a16="http://schemas.microsoft.com/office/drawing/2014/main" id="{8FB09E1F-E64B-467A-ACDB-9F38921763D6}"/>
              </a:ext>
            </a:extLst>
          </p:cNvPr>
          <p:cNvGraphicFramePr>
            <a:graphicFrameLocks noGrp="1"/>
          </p:cNvGraphicFramePr>
          <p:nvPr>
            <p:extLst>
              <p:ext uri="{D42A27DB-BD31-4B8C-83A1-F6EECF244321}">
                <p14:modId xmlns:p14="http://schemas.microsoft.com/office/powerpoint/2010/main" val="3198277367"/>
              </p:ext>
            </p:extLst>
          </p:nvPr>
        </p:nvGraphicFramePr>
        <p:xfrm>
          <a:off x="360363" y="898525"/>
          <a:ext cx="8421687" cy="5067300"/>
        </p:xfrm>
        <a:graphic>
          <a:graphicData uri="http://schemas.openxmlformats.org/drawingml/2006/table">
            <a:tbl>
              <a:tblPr/>
              <a:tblGrid>
                <a:gridCol w="965200">
                  <a:extLst>
                    <a:ext uri="{9D8B030D-6E8A-4147-A177-3AD203B41FA5}">
                      <a16:colId xmlns:a16="http://schemas.microsoft.com/office/drawing/2014/main" val="20000"/>
                    </a:ext>
                  </a:extLst>
                </a:gridCol>
                <a:gridCol w="3863975">
                  <a:extLst>
                    <a:ext uri="{9D8B030D-6E8A-4147-A177-3AD203B41FA5}">
                      <a16:colId xmlns:a16="http://schemas.microsoft.com/office/drawing/2014/main" val="20001"/>
                    </a:ext>
                  </a:extLst>
                </a:gridCol>
                <a:gridCol w="1816100">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3698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3778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83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厚労省・教材開発業務せいかつカルテットモニター調査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教材開発業務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委員会出席</a:t>
                      </a: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ホームページ精査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2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行政・公共交通に関する調査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厚労省・感染症に関する研究の支援</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厚労省・食の安全に関する研究の支援</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民間：ぬるぬるめかぶ米モニター調査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ホームページ制作、更新</a:t>
                      </a: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ホームページ制作、更新</a:t>
                      </a:r>
                    </a:p>
                    <a:p>
                      <a:pPr marL="0" marR="0" lvl="0" indent="0" algn="l" defTabSz="914400" rtl="0" eaLnBrk="1" fontAlgn="base" latinLnBrk="0" hangingPunct="1">
                        <a:lnSpc>
                          <a:spcPct val="100000"/>
                        </a:lnSpc>
                        <a:spcBef>
                          <a:spcPct val="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行政・公共交通に関する調査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37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行政・公共交通に関する調査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廃油石けんモニター調査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880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11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行政・県民意識調査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259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委員会出席</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79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厚労省・感染症関連講演会調査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3612" name="Text Box 2101">
            <a:extLst>
              <a:ext uri="{FF2B5EF4-FFF2-40B4-BE49-F238E27FC236}">
                <a16:creationId xmlns:a16="http://schemas.microsoft.com/office/drawing/2014/main" id="{A1750CF5-3EDF-4A7B-9641-CF1427D58417}"/>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65A70AB-BC14-4056-B243-FF9CED643D2F}"/>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2008</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4</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11</a:t>
            </a:r>
            <a:r>
              <a:rPr lang="ja-JP" altLang="en-US" sz="1400">
                <a:latin typeface="HGPｺﾞｼｯｸE" panose="020B0900000000000000" pitchFamily="50" charset="-128"/>
                <a:ea typeface="HGPｺﾞｼｯｸE" panose="020B0900000000000000" pitchFamily="50" charset="-128"/>
              </a:rPr>
              <a:t>月）</a:t>
            </a:r>
          </a:p>
        </p:txBody>
      </p:sp>
      <p:sp>
        <p:nvSpPr>
          <p:cNvPr id="24579" name="Rectangle 3">
            <a:extLst>
              <a:ext uri="{FF2B5EF4-FFF2-40B4-BE49-F238E27FC236}">
                <a16:creationId xmlns:a16="http://schemas.microsoft.com/office/drawing/2014/main" id="{FB8970EC-2924-4486-ADD9-5AC28680905B}"/>
              </a:ext>
            </a:extLst>
          </p:cNvPr>
          <p:cNvSpPr>
            <a:spLocks noGrp="1" noChangeArrowheads="1"/>
          </p:cNvSpPr>
          <p:nvPr>
            <p:ph type="body" idx="1"/>
          </p:nvPr>
        </p:nvSpPr>
        <p:spPr>
          <a:xfrm>
            <a:off x="360363" y="898525"/>
            <a:ext cx="8421687" cy="5310188"/>
          </a:xfrm>
        </p:spPr>
        <p:txBody>
          <a:bodyPr/>
          <a:lstStyle/>
          <a:p>
            <a:pPr eaLnBrk="1" hangingPunct="1"/>
            <a:r>
              <a:rPr lang="ja-JP" altLang="en-US" sz="1200" b="0">
                <a:latin typeface="Arial" panose="020B0604020202020204" pitchFamily="34" charset="0"/>
                <a:ea typeface="HGPｺﾞｼｯｸM" panose="020B0600000000000000" pitchFamily="50" charset="-128"/>
              </a:rPr>
              <a:t>メディア・ローカルテレビ出演</a:t>
            </a:r>
          </a:p>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F4C5A9C2-7E86-4204-ABD2-258981320CFF}"/>
              </a:ext>
            </a:extLst>
          </p:cNvPr>
          <p:cNvGraphicFramePr>
            <a:graphicFrameLocks noGrp="1"/>
          </p:cNvGraphicFramePr>
          <p:nvPr>
            <p:ph type="tbl" idx="1"/>
            <p:extLst>
              <p:ext uri="{D42A27DB-BD31-4B8C-83A1-F6EECF244321}">
                <p14:modId xmlns:p14="http://schemas.microsoft.com/office/powerpoint/2010/main" val="4216331376"/>
              </p:ext>
            </p:extLst>
          </p:nvPr>
        </p:nvGraphicFramePr>
        <p:xfrm>
          <a:off x="360363" y="898525"/>
          <a:ext cx="8421687" cy="5434014"/>
        </p:xfrm>
        <a:graphic>
          <a:graphicData uri="http://schemas.openxmlformats.org/drawingml/2006/table">
            <a:tbl>
              <a:tblPr/>
              <a:tblGrid>
                <a:gridCol w="942975">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9937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61974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厚労省・感染症関連講演会調査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大阪</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厚労省・感染症関連講演会調査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東京</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319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492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p>
                      <a:pPr marL="0" marR="0" lvl="0" indent="0" algn="l" defTabSz="914400" rtl="0" eaLnBrk="0" fontAlgn="base" latinLnBrk="0" hangingPunct="0">
                        <a:lnSpc>
                          <a:spcPct val="100000"/>
                        </a:lnSpc>
                        <a:spcBef>
                          <a:spcPct val="10000"/>
                        </a:spcBef>
                        <a:spcAft>
                          <a:spcPct val="1000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対象地域住民男女約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対象地域住民男女約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937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委員会出席</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845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厚労省・感染症関連講演会調査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北海道</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対象地域住民男女約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委員会出席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3607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厚労省・感染症関連シンポジウム開催支援</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ホームページ制作、更新</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チラシ制作</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ポスター制作</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987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メディア・ローカルテレビ出演</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コメンテータ</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746207">
                <a:tc gridSpan="4">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月から</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2008</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月まで毎週金曜日１２：３０～８１３</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FM</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にレギュラー生出演。</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毎回、季節や時事に沿ったテーマを設定し、アンケート調査を実施。</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具体的な数値データや長崎県内在住の女性の生の声をお伝えし、多くの反響をいただきました。</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放送したテーマ：・商店街について・健康について・新聞購読について・長崎の魅力について・エコ替えについて</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・いい夫婦について・食の安全について・葬儀について・お酒について・大掃除について・宝くじについて</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・住宅について・タクシーについて・結婚式について・靴選びについて・習い事について　など</a:t>
                      </a:r>
                    </a:p>
                    <a:p>
                      <a:pPr marL="0" marR="0" lvl="0" indent="0" algn="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約７０テーマ</a:t>
                      </a:r>
                    </a:p>
                  </a:txBody>
                  <a:tcPr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HGPｺﾞｼｯｸM"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a:ln>
                          <a:noFill/>
                        </a:ln>
                        <a:solidFill>
                          <a:schemeClr val="tx1"/>
                        </a:solidFill>
                        <a:effectLst/>
                        <a:latin typeface="Arial" charset="0"/>
                        <a:ea typeface="HGPｺﾞｼｯｸM"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ja-JP" sz="1000" b="0" i="0" u="none" strike="noStrike" cap="none" normalizeH="0" baseline="0" dirty="0">
                        <a:ln>
                          <a:noFill/>
                        </a:ln>
                        <a:solidFill>
                          <a:schemeClr val="tx1"/>
                        </a:solidFill>
                        <a:effectLst/>
                        <a:latin typeface="Arial" charset="0"/>
                        <a:ea typeface="HGPｺﾞｼｯｸM" pitchFamily="50" charset="-128"/>
                      </a:endParaRP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4623" name="Text Box 53">
            <a:extLst>
              <a:ext uri="{FF2B5EF4-FFF2-40B4-BE49-F238E27FC236}">
                <a16:creationId xmlns:a16="http://schemas.microsoft.com/office/drawing/2014/main" id="{7D171F87-1650-4385-9A5C-50B1275F4FBE}"/>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DB32859-1185-468F-8734-2B455DCE07F2}"/>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2007</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4</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2008</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3</a:t>
            </a:r>
            <a:r>
              <a:rPr lang="ja-JP" altLang="en-US" sz="1400">
                <a:latin typeface="HGPｺﾞｼｯｸE" panose="020B0900000000000000" pitchFamily="50" charset="-128"/>
                <a:ea typeface="HGPｺﾞｼｯｸE" panose="020B0900000000000000" pitchFamily="50" charset="-128"/>
              </a:rPr>
              <a:t>月）</a:t>
            </a:r>
          </a:p>
        </p:txBody>
      </p:sp>
      <p:graphicFrame>
        <p:nvGraphicFramePr>
          <p:cNvPr id="108709" name="Group 165">
            <a:extLst>
              <a:ext uri="{FF2B5EF4-FFF2-40B4-BE49-F238E27FC236}">
                <a16:creationId xmlns:a16="http://schemas.microsoft.com/office/drawing/2014/main" id="{86D02F57-1811-4A0E-AC27-CAAC7994F9FD}"/>
              </a:ext>
            </a:extLst>
          </p:cNvPr>
          <p:cNvGraphicFramePr>
            <a:graphicFrameLocks noGrp="1"/>
          </p:cNvGraphicFramePr>
          <p:nvPr>
            <p:ph type="body" idx="1"/>
            <p:extLst>
              <p:ext uri="{D42A27DB-BD31-4B8C-83A1-F6EECF244321}">
                <p14:modId xmlns:p14="http://schemas.microsoft.com/office/powerpoint/2010/main" val="3975663797"/>
              </p:ext>
            </p:extLst>
          </p:nvPr>
        </p:nvGraphicFramePr>
        <p:xfrm>
          <a:off x="360363" y="898525"/>
          <a:ext cx="8421687" cy="5427663"/>
        </p:xfrm>
        <a:graphic>
          <a:graphicData uri="http://schemas.openxmlformats.org/drawingml/2006/table">
            <a:tbl>
              <a:tblPr/>
              <a:tblGrid>
                <a:gridCol w="942975">
                  <a:extLst>
                    <a:ext uri="{9D8B030D-6E8A-4147-A177-3AD203B41FA5}">
                      <a16:colId xmlns:a16="http://schemas.microsoft.com/office/drawing/2014/main" val="20000"/>
                    </a:ext>
                  </a:extLst>
                </a:gridCol>
                <a:gridCol w="3875087">
                  <a:extLst>
                    <a:ext uri="{9D8B030D-6E8A-4147-A177-3AD203B41FA5}">
                      <a16:colId xmlns:a16="http://schemas.microsoft.com/office/drawing/2014/main" val="20001"/>
                    </a:ext>
                  </a:extLst>
                </a:gridCol>
                <a:gridCol w="1827213">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2365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2587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８年 ３月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メディア・テレビ番組に関する調査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行政・障害者支援施設の製品調査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民間・光触媒コーティングアレンジフラワー調査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厚労省・感染症対策研修会参加者調査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看護師・介護士向</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厚労省・感染症対策研修会参加者調査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保育士向</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厚労省・新型インフルエンザ研修会参加者調査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厚労省・食品による窒息</a:t>
                      </a:r>
                      <a:r>
                        <a:rPr kumimoji="1" lang="ja-JP" altLang="en-US" sz="1000" b="0" i="0" u="none" strike="noStrike" cap="none" normalizeH="0" baseline="0">
                          <a:ln>
                            <a:noFill/>
                          </a:ln>
                          <a:solidFill>
                            <a:srgbClr val="000000"/>
                          </a:solidFill>
                          <a:effectLst/>
                          <a:latin typeface="HGPｺﾞｼｯｸM" panose="020B0600000000000000" pitchFamily="50" charset="-128"/>
                          <a:ea typeface="HGPｺﾞｼｯｸM" panose="020B0600000000000000" pitchFamily="50" charset="-128"/>
                        </a:rPr>
                        <a:t>現状把握と原因分析</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厚労省・食品による窒息</a:t>
                      </a:r>
                      <a:r>
                        <a:rPr kumimoji="1" lang="ja-JP" altLang="en-US" sz="1000" b="0" i="0" u="none" strike="noStrike" cap="none" normalizeH="0" baseline="0">
                          <a:ln>
                            <a:noFill/>
                          </a:ln>
                          <a:solidFill>
                            <a:srgbClr val="000000"/>
                          </a:solidFill>
                          <a:effectLst/>
                          <a:latin typeface="HGPｺﾞｼｯｸM" panose="020B0600000000000000" pitchFamily="50" charset="-128"/>
                          <a:ea typeface="HGPｺﾞｼｯｸM" panose="020B0600000000000000" pitchFamily="50" charset="-128"/>
                        </a:rPr>
                        <a:t>現状把握と原因分析</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250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県内施設従事者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53</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86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295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全国消防庁</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737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件</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全国救命救急センター</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621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店頭覆面調査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味噌・乾麺</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87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８年 ２月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民間・ホームページに関する委員会参加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厚労省・研修会参加者調査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厚労省・研修会参加者調査</a:t>
                      </a:r>
                      <a:endParaRPr kumimoji="1" lang="ja-JP" altLang="en-US"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45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ja-JP" altLang="en-US"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委員会出席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49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８年 １月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対象地域男女</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ヒアリング調査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87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商工会・長崎駅前商店街意識調査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民間・ホームページに関する調査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教育・講演会参加者調査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長崎駅前商店街店主約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調査対象高校生約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24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hlink"/>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メディア・視聴者調査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民間・機能性飲料サンプル調査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民間・食品サンプル調査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民間・市民意識調査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250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県内男女約</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320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60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民間・テレビコマーシャルに関する調査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長崎市近郊女性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49" name="Text Box 52">
            <a:extLst>
              <a:ext uri="{FF2B5EF4-FFF2-40B4-BE49-F238E27FC236}">
                <a16:creationId xmlns:a16="http://schemas.microsoft.com/office/drawing/2014/main" id="{8A76A979-FDE5-46BF-9707-3EFA2C8C054E}"/>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0A0AC18-A055-4C20-9CBB-6B05B4B4499F}"/>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2007</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3</a:t>
            </a:r>
            <a:r>
              <a:rPr lang="ja-JP" altLang="en-US" sz="1400">
                <a:latin typeface="HGPｺﾞｼｯｸE" panose="020B0900000000000000" pitchFamily="50" charset="-128"/>
                <a:ea typeface="HGPｺﾞｼｯｸE" panose="020B0900000000000000" pitchFamily="50" charset="-128"/>
              </a:rPr>
              <a:t>月）</a:t>
            </a:r>
          </a:p>
        </p:txBody>
      </p:sp>
      <p:graphicFrame>
        <p:nvGraphicFramePr>
          <p:cNvPr id="88235" name="Group 171">
            <a:extLst>
              <a:ext uri="{FF2B5EF4-FFF2-40B4-BE49-F238E27FC236}">
                <a16:creationId xmlns:a16="http://schemas.microsoft.com/office/drawing/2014/main" id="{E6BD98E3-D5CD-46D6-BE35-02DB7EF9A9AB}"/>
              </a:ext>
            </a:extLst>
          </p:cNvPr>
          <p:cNvGraphicFramePr>
            <a:graphicFrameLocks noGrp="1"/>
          </p:cNvGraphicFramePr>
          <p:nvPr>
            <p:ph type="body" idx="1"/>
            <p:extLst>
              <p:ext uri="{D42A27DB-BD31-4B8C-83A1-F6EECF244321}">
                <p14:modId xmlns:p14="http://schemas.microsoft.com/office/powerpoint/2010/main" val="266715717"/>
              </p:ext>
            </p:extLst>
          </p:nvPr>
        </p:nvGraphicFramePr>
        <p:xfrm>
          <a:off x="360363" y="820738"/>
          <a:ext cx="8421687" cy="5408613"/>
        </p:xfrm>
        <a:graphic>
          <a:graphicData uri="http://schemas.openxmlformats.org/drawingml/2006/table">
            <a:tbl>
              <a:tblPr/>
              <a:tblGrid>
                <a:gridCol w="941387">
                  <a:extLst>
                    <a:ext uri="{9D8B030D-6E8A-4147-A177-3AD203B41FA5}">
                      <a16:colId xmlns:a16="http://schemas.microsoft.com/office/drawing/2014/main" val="20000"/>
                    </a:ext>
                  </a:extLst>
                </a:gridCol>
                <a:gridCol w="3876675">
                  <a:extLst>
                    <a:ext uri="{9D8B030D-6E8A-4147-A177-3AD203B41FA5}">
                      <a16:colId xmlns:a16="http://schemas.microsoft.com/office/drawing/2014/main" val="20001"/>
                    </a:ext>
                  </a:extLst>
                </a:gridCol>
                <a:gridCol w="1827213">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4032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270033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内閣府食品安全委員会・感染症危機管理対策研修会調査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行政・まちづくりに関する調査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行政・社会的実験に関する利用者調査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長崎県・若者の自立支援に関する調査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教育・学校に関する意識調査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講習会参加者約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対象地域観光客</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474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対象地域事業所</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対象地区住民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対象地区住民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55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行政・観光に関する調査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民間・サンプル調査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民間・サンプル調査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73</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79513">
                <a:tc gridSpan="4">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２００６年度（平成</a:t>
                      </a:r>
                      <a:r>
                        <a:rPr kumimoji="1" lang="en-US" altLang="ja-JP" sz="1200" b="0" i="0" u="none" strike="noStrike" cap="none" normalizeH="0" baseline="0" dirty="0">
                          <a:ln>
                            <a:noFill/>
                          </a:ln>
                          <a:solidFill>
                            <a:schemeClr val="tx1"/>
                          </a:solidFill>
                          <a:effectLst/>
                          <a:latin typeface="Arial" charset="0"/>
                          <a:ea typeface="HGPｺﾞｼｯｸM" pitchFamily="50" charset="-128"/>
                        </a:rPr>
                        <a:t>18</a:t>
                      </a:r>
                      <a:r>
                        <a:rPr kumimoji="1" lang="ja-JP" altLang="en-US" sz="1200" b="0" i="0" u="none" strike="noStrike" cap="none" normalizeH="0" baseline="0" dirty="0">
                          <a:ln>
                            <a:noFill/>
                          </a:ln>
                          <a:solidFill>
                            <a:schemeClr val="tx1"/>
                          </a:solidFill>
                          <a:effectLst/>
                          <a:latin typeface="Arial" charset="0"/>
                          <a:ea typeface="HGPｺﾞｼｯｸM" pitchFamily="50" charset="-128"/>
                        </a:rPr>
                        <a:t>年度）　厚生労働科学研究補助金　こころの健康科学研究事業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「こころの健康についての疫学調査に関する研究」において、調査・集計業務に協力として　　研究報告書に掲載される。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26650" name="Text Box 172">
            <a:extLst>
              <a:ext uri="{FF2B5EF4-FFF2-40B4-BE49-F238E27FC236}">
                <a16:creationId xmlns:a16="http://schemas.microsoft.com/office/drawing/2014/main" id="{87F74FC2-893B-460F-BBED-330AE5221FA8}"/>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8D1DFE1-C5C3-4AFA-BA82-8ADB09D324B7}"/>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2006</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4</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12</a:t>
            </a:r>
            <a:r>
              <a:rPr lang="ja-JP" altLang="en-US" sz="1400">
                <a:latin typeface="HGPｺﾞｼｯｸE" panose="020B0900000000000000" pitchFamily="50" charset="-128"/>
                <a:ea typeface="HGPｺﾞｼｯｸE" panose="020B0900000000000000" pitchFamily="50" charset="-128"/>
              </a:rPr>
              <a:t>月）</a:t>
            </a:r>
          </a:p>
        </p:txBody>
      </p:sp>
      <p:graphicFrame>
        <p:nvGraphicFramePr>
          <p:cNvPr id="87249" name="Group 209">
            <a:extLst>
              <a:ext uri="{FF2B5EF4-FFF2-40B4-BE49-F238E27FC236}">
                <a16:creationId xmlns:a16="http://schemas.microsoft.com/office/drawing/2014/main" id="{FEEC1B78-5639-42C0-9F3B-3B622899C255}"/>
              </a:ext>
            </a:extLst>
          </p:cNvPr>
          <p:cNvGraphicFramePr>
            <a:graphicFrameLocks noGrp="1"/>
          </p:cNvGraphicFramePr>
          <p:nvPr>
            <p:ph type="body" idx="1"/>
            <p:extLst>
              <p:ext uri="{D42A27DB-BD31-4B8C-83A1-F6EECF244321}">
                <p14:modId xmlns:p14="http://schemas.microsoft.com/office/powerpoint/2010/main" val="3819501577"/>
              </p:ext>
            </p:extLst>
          </p:nvPr>
        </p:nvGraphicFramePr>
        <p:xfrm>
          <a:off x="358775" y="892175"/>
          <a:ext cx="8421688" cy="5405440"/>
        </p:xfrm>
        <a:graphic>
          <a:graphicData uri="http://schemas.openxmlformats.org/drawingml/2006/table">
            <a:tbl>
              <a:tblPr/>
              <a:tblGrid>
                <a:gridCol w="941388">
                  <a:extLst>
                    <a:ext uri="{9D8B030D-6E8A-4147-A177-3AD203B41FA5}">
                      <a16:colId xmlns:a16="http://schemas.microsoft.com/office/drawing/2014/main" val="20000"/>
                    </a:ext>
                  </a:extLst>
                </a:gridCol>
                <a:gridCol w="3803650">
                  <a:extLst>
                    <a:ext uri="{9D8B030D-6E8A-4147-A177-3AD203B41FA5}">
                      <a16:colId xmlns:a16="http://schemas.microsoft.com/office/drawing/2014/main" val="20001"/>
                    </a:ext>
                  </a:extLst>
                </a:gridCol>
                <a:gridCol w="1900237">
                  <a:extLst>
                    <a:ext uri="{9D8B030D-6E8A-4147-A177-3AD203B41FA5}">
                      <a16:colId xmlns:a16="http://schemas.microsoft.com/office/drawing/2014/main" val="20002"/>
                    </a:ext>
                  </a:extLst>
                </a:gridCol>
                <a:gridCol w="1776413">
                  <a:extLst>
                    <a:ext uri="{9D8B030D-6E8A-4147-A177-3AD203B41FA5}">
                      <a16:colId xmlns:a16="http://schemas.microsoft.com/office/drawing/2014/main" val="20003"/>
                    </a:ext>
                  </a:extLst>
                </a:gridCol>
              </a:tblGrid>
              <a:tr h="2635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125571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行政・社会的実験に関する利用者ヒアリング調査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同アンケート調査（企業）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同アンケート調査（住民）</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民間・住宅取得に関する調査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厚労省・食の安全に関する調査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対象地域観光客男女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対象地域民間企業</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253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全国栄養担当者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1,140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04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内閣府・専門家対象調査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高度安全実験（</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BSL-4)</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施設を必要とする新興感染症対策に関する</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調査研究</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全国専門機関</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名（全</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回）</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全国獣医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881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厚労省・食品研修会参加者調査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厚労省・感染症研修会参加者調査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全国臨床医</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89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参加者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42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021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行政・公営施設に関する調査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19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行政・市町村合併に伴う市民の意識調査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民間・求人広告に関する調査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588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民間・特許製品の商品開発についての調査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15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a:noFill/>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行政・公共施設に関する調査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txBody>
                  <a:tcPr anchor="ctr" horzOverflow="overflow">
                    <a:lnL>
                      <a:noFill/>
                    </a:lnL>
                    <a:lnR>
                      <a:noFill/>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a:noFill/>
                    </a:lnL>
                    <a:lnR>
                      <a:noFill/>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7697" name="Text Box 203">
            <a:extLst>
              <a:ext uri="{FF2B5EF4-FFF2-40B4-BE49-F238E27FC236}">
                <a16:creationId xmlns:a16="http://schemas.microsoft.com/office/drawing/2014/main" id="{8F9613D6-C4BA-4F18-AE47-EB850F207E6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a:extLst>
              <a:ext uri="{FF2B5EF4-FFF2-40B4-BE49-F238E27FC236}">
                <a16:creationId xmlns:a16="http://schemas.microsoft.com/office/drawing/2014/main" id="{379C7499-C201-48BD-8537-466C52F84DFF}"/>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2006</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1</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3</a:t>
            </a:r>
            <a:r>
              <a:rPr lang="ja-JP" altLang="en-US" sz="1400">
                <a:latin typeface="HGPｺﾞｼｯｸE" panose="020B0900000000000000" pitchFamily="50" charset="-128"/>
                <a:ea typeface="HGPｺﾞｼｯｸE" panose="020B0900000000000000" pitchFamily="50" charset="-128"/>
              </a:rPr>
              <a:t>月）</a:t>
            </a:r>
          </a:p>
        </p:txBody>
      </p:sp>
      <p:graphicFrame>
        <p:nvGraphicFramePr>
          <p:cNvPr id="107611" name="Group 91">
            <a:extLst>
              <a:ext uri="{FF2B5EF4-FFF2-40B4-BE49-F238E27FC236}">
                <a16:creationId xmlns:a16="http://schemas.microsoft.com/office/drawing/2014/main" id="{D0E4693C-8CBF-4D8E-91E6-118EC37919B9}"/>
              </a:ext>
            </a:extLst>
          </p:cNvPr>
          <p:cNvGraphicFramePr>
            <a:graphicFrameLocks noGrp="1"/>
          </p:cNvGraphicFramePr>
          <p:nvPr>
            <p:ph type="body" idx="1"/>
            <p:extLst>
              <p:ext uri="{D42A27DB-BD31-4B8C-83A1-F6EECF244321}">
                <p14:modId xmlns:p14="http://schemas.microsoft.com/office/powerpoint/2010/main" val="1794577607"/>
              </p:ext>
            </p:extLst>
          </p:nvPr>
        </p:nvGraphicFramePr>
        <p:xfrm>
          <a:off x="360363" y="898525"/>
          <a:ext cx="8421687" cy="5376863"/>
        </p:xfrm>
        <a:graphic>
          <a:graphicData uri="http://schemas.openxmlformats.org/drawingml/2006/table">
            <a:tbl>
              <a:tblPr/>
              <a:tblGrid>
                <a:gridCol w="941387">
                  <a:extLst>
                    <a:ext uri="{9D8B030D-6E8A-4147-A177-3AD203B41FA5}">
                      <a16:colId xmlns:a16="http://schemas.microsoft.com/office/drawing/2014/main" val="20000"/>
                    </a:ext>
                  </a:extLst>
                </a:gridCol>
                <a:gridCol w="3803650">
                  <a:extLst>
                    <a:ext uri="{9D8B030D-6E8A-4147-A177-3AD203B41FA5}">
                      <a16:colId xmlns:a16="http://schemas.microsoft.com/office/drawing/2014/main" val="20001"/>
                    </a:ext>
                  </a:extLst>
                </a:gridCol>
                <a:gridCol w="1900238">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3587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13017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民間・特許製品の商品開発についての調査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763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厚労省・感染症の情報伝達に関する調査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厚労省・感染症研究事業に係る資料収集のための調査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127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保健機関</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127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保健機関</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124</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56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資料収集</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7475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2006</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厚労省・感染症の情報伝達に関する調査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厚労省・食品アレルギーに関する調査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厚労省・魚に含まれる水銀に関するパンフレットモニター調査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・観光施設実態調査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654</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保健機関</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全国</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3,000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保健機関</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県内妊婦</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県内観光宿泊施設</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軒</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モニター調査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パンフレット</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65250">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２００</a:t>
                      </a:r>
                      <a:r>
                        <a:rPr kumimoji="1" lang="en-US" altLang="ja-JP" sz="1200" b="0" i="0" u="none" strike="noStrike" cap="none" normalizeH="0" baseline="0" dirty="0">
                          <a:ln>
                            <a:noFill/>
                          </a:ln>
                          <a:solidFill>
                            <a:schemeClr val="tx1"/>
                          </a:solidFill>
                          <a:effectLst/>
                          <a:latin typeface="Arial" charset="0"/>
                          <a:ea typeface="HGPｺﾞｼｯｸM" pitchFamily="50" charset="-128"/>
                        </a:rPr>
                        <a:t>5</a:t>
                      </a:r>
                      <a:r>
                        <a:rPr kumimoji="1" lang="ja-JP" altLang="en-US" sz="1200" b="0" i="0" u="none" strike="noStrike" cap="none" normalizeH="0" baseline="0" dirty="0">
                          <a:ln>
                            <a:noFill/>
                          </a:ln>
                          <a:solidFill>
                            <a:schemeClr val="tx1"/>
                          </a:solidFill>
                          <a:effectLst/>
                          <a:latin typeface="Arial" charset="0"/>
                          <a:ea typeface="HGPｺﾞｼｯｸM" pitchFamily="50" charset="-128"/>
                        </a:rPr>
                        <a:t>年度（平成</a:t>
                      </a:r>
                      <a:r>
                        <a:rPr kumimoji="1" lang="en-US" altLang="ja-JP" sz="1200" b="0" i="0" u="none" strike="noStrike" cap="none" normalizeH="0" baseline="0" dirty="0">
                          <a:ln>
                            <a:noFill/>
                          </a:ln>
                          <a:solidFill>
                            <a:schemeClr val="tx1"/>
                          </a:solidFill>
                          <a:effectLst/>
                          <a:latin typeface="Arial" charset="0"/>
                          <a:ea typeface="HGPｺﾞｼｯｸM" pitchFamily="50" charset="-128"/>
                        </a:rPr>
                        <a:t>17</a:t>
                      </a:r>
                      <a:r>
                        <a:rPr kumimoji="1" lang="ja-JP" altLang="en-US" sz="1200" b="0" i="0" u="none" strike="noStrike" cap="none" normalizeH="0" baseline="0" dirty="0">
                          <a:ln>
                            <a:noFill/>
                          </a:ln>
                          <a:solidFill>
                            <a:schemeClr val="tx1"/>
                          </a:solidFill>
                          <a:effectLst/>
                          <a:latin typeface="Arial" charset="0"/>
                          <a:ea typeface="HGPｺﾞｼｯｸM" pitchFamily="50" charset="-128"/>
                        </a:rPr>
                        <a:t>年度）　厚生労働科学研究補助金　こころの健康科学研究事業</a:t>
                      </a:r>
                    </a:p>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「こころの健康についての疫学調査に関する研究」において、調査・集計業務に協力として研究報告書に掲載される。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28703" name="Text Box 61">
            <a:extLst>
              <a:ext uri="{FF2B5EF4-FFF2-40B4-BE49-F238E27FC236}">
                <a16:creationId xmlns:a16="http://schemas.microsoft.com/office/drawing/2014/main" id="{C3BF3E0D-3A58-4035-AB8D-22CD4516475E}"/>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F619F1C-4C67-4FFA-B713-3F2C17F2EEA1}"/>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2005</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7</a:t>
            </a:r>
            <a:r>
              <a:rPr lang="ja-JP" altLang="en-US" sz="1400">
                <a:latin typeface="HGPｺﾞｼｯｸE" panose="020B0900000000000000" pitchFamily="50" charset="-128"/>
                <a:ea typeface="HGPｺﾞｼｯｸE" panose="020B0900000000000000" pitchFamily="50" charset="-128"/>
              </a:rPr>
              <a:t>月～</a:t>
            </a:r>
            <a:r>
              <a:rPr lang="en-US" altLang="ja-JP" sz="1400">
                <a:latin typeface="HGPｺﾞｼｯｸE" panose="020B0900000000000000" pitchFamily="50" charset="-128"/>
                <a:ea typeface="HGPｺﾞｼｯｸE" panose="020B0900000000000000" pitchFamily="50" charset="-128"/>
              </a:rPr>
              <a:t>12</a:t>
            </a:r>
            <a:r>
              <a:rPr lang="ja-JP" altLang="en-US" sz="1400">
                <a:latin typeface="HGPｺﾞｼｯｸE" panose="020B0900000000000000" pitchFamily="50" charset="-128"/>
                <a:ea typeface="HGPｺﾞｼｯｸE" panose="020B0900000000000000" pitchFamily="50" charset="-128"/>
              </a:rPr>
              <a:t>月）</a:t>
            </a:r>
          </a:p>
        </p:txBody>
      </p:sp>
      <p:graphicFrame>
        <p:nvGraphicFramePr>
          <p:cNvPr id="80985" name="Group 89">
            <a:extLst>
              <a:ext uri="{FF2B5EF4-FFF2-40B4-BE49-F238E27FC236}">
                <a16:creationId xmlns:a16="http://schemas.microsoft.com/office/drawing/2014/main" id="{90595D00-F914-4AA4-A64F-44854EB53E36}"/>
              </a:ext>
            </a:extLst>
          </p:cNvPr>
          <p:cNvGraphicFramePr>
            <a:graphicFrameLocks noGrp="1"/>
          </p:cNvGraphicFramePr>
          <p:nvPr>
            <p:ph type="body" idx="1"/>
            <p:extLst>
              <p:ext uri="{D42A27DB-BD31-4B8C-83A1-F6EECF244321}">
                <p14:modId xmlns:p14="http://schemas.microsoft.com/office/powerpoint/2010/main" val="3420003072"/>
              </p:ext>
            </p:extLst>
          </p:nvPr>
        </p:nvGraphicFramePr>
        <p:xfrm>
          <a:off x="360363" y="898525"/>
          <a:ext cx="8421687" cy="5238751"/>
        </p:xfrm>
        <a:graphic>
          <a:graphicData uri="http://schemas.openxmlformats.org/drawingml/2006/table">
            <a:tbl>
              <a:tblPr/>
              <a:tblGrid>
                <a:gridCol w="919162">
                  <a:extLst>
                    <a:ext uri="{9D8B030D-6E8A-4147-A177-3AD203B41FA5}">
                      <a16:colId xmlns:a16="http://schemas.microsoft.com/office/drawing/2014/main" val="20000"/>
                    </a:ext>
                  </a:extLst>
                </a:gridCol>
                <a:gridCol w="3825875">
                  <a:extLst>
                    <a:ext uri="{9D8B030D-6E8A-4147-A177-3AD203B41FA5}">
                      <a16:colId xmlns:a16="http://schemas.microsoft.com/office/drawing/2014/main" val="20001"/>
                    </a:ext>
                  </a:extLst>
                </a:gridCol>
                <a:gridCol w="1901825">
                  <a:extLst>
                    <a:ext uri="{9D8B030D-6E8A-4147-A177-3AD203B41FA5}">
                      <a16:colId xmlns:a16="http://schemas.microsoft.com/office/drawing/2014/main" val="20002"/>
                    </a:ext>
                  </a:extLst>
                </a:gridCol>
                <a:gridCol w="1774825">
                  <a:extLst>
                    <a:ext uri="{9D8B030D-6E8A-4147-A177-3AD203B41FA5}">
                      <a16:colId xmlns:a16="http://schemas.microsoft.com/office/drawing/2014/main" val="20003"/>
                    </a:ext>
                  </a:extLst>
                </a:gridCol>
              </a:tblGrid>
              <a:tr h="37941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5365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・新市町職員意識調査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県内職員</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85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・市町村合併関連調査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・能力開発実態調査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研究会受講者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161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県内民間企業</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3354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厚労省・リスクコミュニケーション研究班会議参加者調査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    ・シニア向けサービス市場調査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商工会・店舗調査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メディア・意識調査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会議参加者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対象地域シニア世代</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長崎市内５店舗各５名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覆面調査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21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メディア・番組調査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民間    ・生涯学習ニーズ調査</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県内女性５名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長崎市近郊男女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視聴モニター調査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9853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2005</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商工会・交通量調査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    ・食品に関する意識調査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民間    ・霊園に関する意識調査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県内女性５名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長崎市近郊男女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佐世保市男女</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現地調査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グループインタビュー（試食）</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グループインタビュー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735" name="Text Box 48">
            <a:extLst>
              <a:ext uri="{FF2B5EF4-FFF2-40B4-BE49-F238E27FC236}">
                <a16:creationId xmlns:a16="http://schemas.microsoft.com/office/drawing/2014/main" id="{3DD84BE9-CA2A-44C2-BA5E-21C9523B99DB}"/>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076">
            <a:extLst>
              <a:ext uri="{FF2B5EF4-FFF2-40B4-BE49-F238E27FC236}">
                <a16:creationId xmlns:a16="http://schemas.microsoft.com/office/drawing/2014/main" id="{AFBDEEB5-F372-41E0-BF8E-BF494BB1C69E}"/>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これまでの主な実績（</a:t>
            </a:r>
            <a:r>
              <a:rPr lang="en-US" altLang="ja-JP" sz="1400">
                <a:latin typeface="HGPｺﾞｼｯｸE" panose="020B0900000000000000" pitchFamily="50" charset="-128"/>
                <a:ea typeface="HGPｺﾞｼｯｸE" panose="020B0900000000000000" pitchFamily="50" charset="-128"/>
              </a:rPr>
              <a:t>2002</a:t>
            </a:r>
            <a:r>
              <a:rPr lang="ja-JP" altLang="en-US" sz="1400">
                <a:latin typeface="HGPｺﾞｼｯｸE" panose="020B0900000000000000" pitchFamily="50" charset="-128"/>
                <a:ea typeface="HGPｺﾞｼｯｸE" panose="020B0900000000000000" pitchFamily="50" charset="-128"/>
              </a:rPr>
              <a:t>年～</a:t>
            </a:r>
            <a:r>
              <a:rPr lang="en-US" altLang="ja-JP" sz="1400">
                <a:latin typeface="HGPｺﾞｼｯｸE" panose="020B0900000000000000" pitchFamily="50" charset="-128"/>
                <a:ea typeface="HGPｺﾞｼｯｸE" panose="020B0900000000000000" pitchFamily="50" charset="-128"/>
              </a:rPr>
              <a:t>2004</a:t>
            </a:r>
            <a:r>
              <a:rPr lang="ja-JP" altLang="en-US" sz="1400">
                <a:latin typeface="HGPｺﾞｼｯｸE" panose="020B0900000000000000" pitchFamily="50" charset="-128"/>
                <a:ea typeface="HGPｺﾞｼｯｸE" panose="020B0900000000000000" pitchFamily="50" charset="-128"/>
              </a:rPr>
              <a:t>年）</a:t>
            </a:r>
          </a:p>
        </p:txBody>
      </p:sp>
      <p:graphicFrame>
        <p:nvGraphicFramePr>
          <p:cNvPr id="106664" name="Group 3240">
            <a:extLst>
              <a:ext uri="{FF2B5EF4-FFF2-40B4-BE49-F238E27FC236}">
                <a16:creationId xmlns:a16="http://schemas.microsoft.com/office/drawing/2014/main" id="{6BF71450-F939-415A-9245-A659549369D5}"/>
              </a:ext>
            </a:extLst>
          </p:cNvPr>
          <p:cNvGraphicFramePr>
            <a:graphicFrameLocks noGrp="1"/>
          </p:cNvGraphicFramePr>
          <p:nvPr>
            <p:ph type="body" idx="1"/>
            <p:extLst>
              <p:ext uri="{D42A27DB-BD31-4B8C-83A1-F6EECF244321}">
                <p14:modId xmlns:p14="http://schemas.microsoft.com/office/powerpoint/2010/main" val="2901214158"/>
              </p:ext>
            </p:extLst>
          </p:nvPr>
        </p:nvGraphicFramePr>
        <p:xfrm>
          <a:off x="360363" y="898525"/>
          <a:ext cx="8421687" cy="5346700"/>
        </p:xfrm>
        <a:graphic>
          <a:graphicData uri="http://schemas.openxmlformats.org/drawingml/2006/table">
            <a:tbl>
              <a:tblPr/>
              <a:tblGrid>
                <a:gridCol w="941387">
                  <a:extLst>
                    <a:ext uri="{9D8B030D-6E8A-4147-A177-3AD203B41FA5}">
                      <a16:colId xmlns:a16="http://schemas.microsoft.com/office/drawing/2014/main" val="20000"/>
                    </a:ext>
                  </a:extLst>
                </a:gridCol>
                <a:gridCol w="3803650">
                  <a:extLst>
                    <a:ext uri="{9D8B030D-6E8A-4147-A177-3AD203B41FA5}">
                      <a16:colId xmlns:a16="http://schemas.microsoft.com/office/drawing/2014/main" val="20001"/>
                    </a:ext>
                  </a:extLst>
                </a:gridCol>
                <a:gridCol w="1900238">
                  <a:extLst>
                    <a:ext uri="{9D8B030D-6E8A-4147-A177-3AD203B41FA5}">
                      <a16:colId xmlns:a16="http://schemas.microsoft.com/office/drawing/2014/main" val="20002"/>
                    </a:ext>
                  </a:extLst>
                </a:gridCol>
                <a:gridCol w="1776412">
                  <a:extLst>
                    <a:ext uri="{9D8B030D-6E8A-4147-A177-3AD203B41FA5}">
                      <a16:colId xmlns:a16="http://schemas.microsoft.com/office/drawing/2014/main" val="20003"/>
                    </a:ext>
                  </a:extLst>
                </a:gridCol>
              </a:tblGrid>
              <a:tr h="24386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概要</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調査対象</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業務</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2804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厚労省・健康保護を目的とした食に関するリスクミュニケーションの</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すすめ方に関する研究</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健康と食に関する調査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厚労省・食品製造業におけるリスクコミュニケーションの現状調査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厚労省・食品アレルギーとその表示に関する現状調査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厚労省・給食施設職員におけるアレルギー表示に関する現状調査</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JAS</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協会・食品表示地域フォーラム</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商工会・長崎市商店街空き店舗調査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商工会・中央橋交通ターミナル 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・観光に関する調査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・観光に関する調査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・観光に関する調査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・留学生に関する調査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・民間企業実態調査</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全国母親アンケート約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食品事業者アンケート約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食品衛生監視員約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給食施設職員約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参加者アンケート約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長崎市商店街４０箇所</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長崎市中央橋周辺商店街</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経営者</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事業者など約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対象地域住民</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観光業者約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留学生約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10000"/>
                        </a:spcBef>
                        <a:spcAft>
                          <a:spcPct val="1000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10000"/>
                        </a:spcBef>
                        <a:spcAft>
                          <a:spcPct val="1000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10000"/>
                        </a:spcBef>
                        <a:spcAft>
                          <a:spcPct val="1000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現地ヒアリング調査</a:t>
                      </a:r>
                    </a:p>
                    <a:p>
                      <a:pPr marL="0" marR="0" lvl="0" indent="0" algn="l" defTabSz="914400" rtl="0" eaLnBrk="0" fontAlgn="base" latinLnBrk="0" hangingPunct="0">
                        <a:lnSpc>
                          <a:spcPct val="100000"/>
                        </a:lnSpc>
                        <a:spcBef>
                          <a:spcPct val="10000"/>
                        </a:spcBef>
                        <a:spcAft>
                          <a:spcPct val="1000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10000"/>
                        </a:spcBef>
                        <a:spcAft>
                          <a:spcPct val="1000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10000"/>
                        </a:spcBef>
                        <a:spcAft>
                          <a:spcPct val="1000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10000"/>
                        </a:spcBef>
                        <a:spcAft>
                          <a:spcPct val="1000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10000"/>
                        </a:spcBef>
                        <a:spcAft>
                          <a:spcPct val="1000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10000"/>
                        </a:spcBef>
                        <a:spcAft>
                          <a:spcPct val="1000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10000"/>
                        </a:spcBef>
                        <a:spcAft>
                          <a:spcPct val="10000"/>
                        </a:spcAft>
                        <a:buClrTx/>
                        <a:buSzTx/>
                        <a:buFontTx/>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545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　・市場に関するアンケート調査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商工会・チャレンジショップ開店支援調査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商工会・浜</a:t>
                      </a:r>
                      <a:r>
                        <a:rPr kumimoji="1" lang="ja-JP" altLang="en-US" sz="1000" b="0" i="0" u="none" strike="noStrike" cap="none" normalizeH="0" baseline="0" dirty="0" err="1">
                          <a:ln>
                            <a:noFill/>
                          </a:ln>
                          <a:solidFill>
                            <a:schemeClr val="tx1"/>
                          </a:solidFill>
                          <a:effectLst/>
                          <a:latin typeface="HGPｺﾞｼｯｸM" pitchFamily="50" charset="-128"/>
                          <a:ea typeface="HGPｺﾞｼｯｸM" pitchFamily="50" charset="-128"/>
                        </a:rPr>
                        <a:t>ん</a:t>
                      </a:r>
                      <a:r>
                        <a:rPr kumimoji="1" lang="ja-JP" altLang="en-US" sz="1000" b="0" i="0" u="none" strike="noStrike" cap="none" normalizeH="0" baseline="0" dirty="0">
                          <a:ln>
                            <a:noFill/>
                          </a:ln>
                          <a:solidFill>
                            <a:schemeClr val="tx1"/>
                          </a:solidFill>
                          <a:effectLst/>
                          <a:latin typeface="HGPｺﾞｼｯｸM" pitchFamily="50" charset="-128"/>
                          <a:ea typeface="HGPｺﾞｼｯｸM" pitchFamily="50" charset="-128"/>
                        </a:rPr>
                        <a:t>まち地区共同荷捌き実証実験調査 </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itchFamily="50" charset="-128"/>
                          <a:ea typeface="HGPｺﾞｼｯｸM" pitchFamily="50" charset="-128"/>
                        </a:rPr>
                        <a:t>　　　　　　　商業者・運転手・モニター</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長崎市住民</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来店者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商業者</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252</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運転手</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モニター</a:t>
                      </a: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17</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ヒアリング調査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モニターアンケート調査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モニターアンケート調査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モニターアンケート調査</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965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商工会・長崎市中心商店街</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経営者／就業者の実態調査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長崎</a:t>
                      </a:r>
                      <a:r>
                        <a:rPr kumimoji="1" lang="ja-JP" altLang="en-US" sz="1000" b="0" i="0" u="none" strike="noStrike" cap="none" normalizeH="0" baseline="0" dirty="0">
                          <a:ln>
                            <a:noFill/>
                          </a:ln>
                          <a:solidFill>
                            <a:srgbClr val="000000"/>
                          </a:solidFill>
                          <a:effectLst/>
                          <a:latin typeface="HGPｺﾞｼｯｸM" panose="020B0600000000000000" pitchFamily="50" charset="-128"/>
                          <a:ea typeface="HGPｺﾞｼｯｸM" panose="020B0600000000000000" pitchFamily="50" charset="-128"/>
                        </a:rPr>
                        <a:t>市浜町６商会</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経営者約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就業者約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3300">
                <a:tc gridSpan="4">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２００４年度（平成</a:t>
                      </a:r>
                      <a:r>
                        <a:rPr kumimoji="1" lang="en-US" altLang="ja-JP" sz="1200" b="0" i="0" u="none" strike="noStrike" cap="none" normalizeH="0" baseline="0" dirty="0">
                          <a:ln>
                            <a:noFill/>
                          </a:ln>
                          <a:solidFill>
                            <a:schemeClr val="tx1"/>
                          </a:solidFill>
                          <a:effectLst/>
                          <a:latin typeface="Arial" charset="0"/>
                          <a:ea typeface="HGPｺﾞｼｯｸM" pitchFamily="50" charset="-128"/>
                        </a:rPr>
                        <a:t>16</a:t>
                      </a:r>
                      <a:r>
                        <a:rPr kumimoji="1" lang="ja-JP" altLang="en-US" sz="1200" b="0" i="0" u="none" strike="noStrike" cap="none" normalizeH="0" baseline="0" dirty="0">
                          <a:ln>
                            <a:noFill/>
                          </a:ln>
                          <a:solidFill>
                            <a:schemeClr val="tx1"/>
                          </a:solidFill>
                          <a:effectLst/>
                          <a:latin typeface="Arial" charset="0"/>
                          <a:ea typeface="HGPｺﾞｼｯｸM" pitchFamily="50" charset="-128"/>
                        </a:rPr>
                        <a:t>年度）　厚生労働科学研究　食品の安全性高度化推進研究事業</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「健康保護を目的とした食に関するリスクコミュニケーションのすすめ方に関する研究」の分析協力として</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200" b="0" i="0" u="none" strike="noStrike" cap="none" normalizeH="0" baseline="0" dirty="0">
                          <a:ln>
                            <a:noFill/>
                          </a:ln>
                          <a:solidFill>
                            <a:schemeClr val="tx1"/>
                          </a:solidFill>
                          <a:effectLst/>
                          <a:latin typeface="Arial" charset="0"/>
                          <a:ea typeface="HGPｺﾞｼｯｸM" pitchFamily="50" charset="-128"/>
                        </a:rPr>
                        <a:t>　　研究報告書に掲載される。</a:t>
                      </a: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CCC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31775" name="Text Box 3132">
            <a:extLst>
              <a:ext uri="{FF2B5EF4-FFF2-40B4-BE49-F238E27FC236}">
                <a16:creationId xmlns:a16="http://schemas.microsoft.com/office/drawing/2014/main" id="{B51A3D3B-A7AB-4D5C-BBD5-F929BE6271B2}"/>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0B57B23F-5090-4DC8-9D31-193D5E122A5F}"/>
              </a:ext>
            </a:extLst>
          </p:cNvPr>
          <p:cNvSpPr>
            <a:spLocks noGrp="1" noChangeArrowheads="1"/>
          </p:cNvSpPr>
          <p:nvPr>
            <p:ph type="body" idx="1"/>
          </p:nvPr>
        </p:nvSpPr>
        <p:spPr>
          <a:xfrm>
            <a:off x="2025650" y="1439863"/>
            <a:ext cx="5387975" cy="4171950"/>
          </a:xfrm>
        </p:spPr>
        <p:txBody>
          <a:bodyPr/>
          <a:lstStyle/>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みかんコミュニケーションズでは、企業や行政、研究機関などのアンケート調査、ヒアリング調査、モニター調査、グループインタビュー、ミステリーショッパーなどの調査業務の全般を承っています。</a:t>
            </a:r>
          </a:p>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調査に関しては、特に、消費動向を探ったり、まちづくりの参考にする上で不可欠な生活者の意見の収集を得意としています。</a:t>
            </a:r>
          </a:p>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また、データ処理に関しては、独自の女性ワーカーネットワークを利用することで、臨機応変に対応することができるため、仕事が速く丁寧との評価をいただいています。特に、調査の分析結果表は「見やすい」と評判です。</a:t>
            </a:r>
          </a:p>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貴社の効率的な業務の一助としてお役立てください。</a:t>
            </a:r>
          </a:p>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次頁より、調査業務に関する実績の一部をまとめております。</a:t>
            </a:r>
          </a:p>
          <a:p>
            <a:pPr marL="0" indent="0" eaLnBrk="1" hangingPunct="1">
              <a:lnSpc>
                <a:spcPct val="160000"/>
              </a:lnSpc>
              <a:spcBef>
                <a:spcPct val="50000"/>
              </a:spcBef>
              <a:buFont typeface="Wingdings" panose="05000000000000000000" pitchFamily="2" charset="2"/>
              <a:buNone/>
            </a:pPr>
            <a:r>
              <a:rPr lang="ja-JP" altLang="en-US" sz="1200" b="0">
                <a:latin typeface="HG明朝E" panose="02020909000000000000" pitchFamily="17" charset="-128"/>
                <a:ea typeface="HG明朝E" panose="02020909000000000000" pitchFamily="17" charset="-128"/>
              </a:rPr>
              <a:t>目を通していただければ幸いに存じます。</a:t>
            </a:r>
          </a:p>
          <a:p>
            <a:pPr marL="0" indent="0" eaLnBrk="1" hangingPunct="1"/>
            <a:endParaRPr lang="en-US" altLang="ja-JP" sz="1200" b="0">
              <a:latin typeface="HG明朝E" panose="02020909000000000000" pitchFamily="17" charset="-128"/>
              <a:ea typeface="HG明朝E" panose="02020909000000000000" pitchFamily="17" charset="-128"/>
            </a:endParaRPr>
          </a:p>
        </p:txBody>
      </p:sp>
      <p:sp>
        <p:nvSpPr>
          <p:cNvPr id="9219" name="Rectangle 2">
            <a:extLst>
              <a:ext uri="{FF2B5EF4-FFF2-40B4-BE49-F238E27FC236}">
                <a16:creationId xmlns:a16="http://schemas.microsoft.com/office/drawing/2014/main" id="{59E812FC-EF9F-45D3-8D2C-80AEF4A5C4E8}"/>
              </a:ext>
            </a:extLst>
          </p:cNvPr>
          <p:cNvSpPr>
            <a:spLocks noGrp="1" noChangeArrowheads="1"/>
          </p:cNvSpPr>
          <p:nvPr>
            <p:ph type="title"/>
          </p:nvPr>
        </p:nvSpPr>
        <p:spPr/>
        <p:txBody>
          <a:bodyPr/>
          <a:lstStyle/>
          <a:p>
            <a:pPr eaLnBrk="1" hangingPunct="1"/>
            <a:r>
              <a:rPr lang="ja-JP" altLang="en-US" sz="1400">
                <a:latin typeface="HGPｺﾞｼｯｸE" panose="020B0900000000000000" pitchFamily="50" charset="-128"/>
                <a:ea typeface="HGPｺﾞｼｯｸE" panose="020B0900000000000000" pitchFamily="50" charset="-128"/>
              </a:rPr>
              <a:t>みかんコミュニケーションズの調査業務</a:t>
            </a:r>
          </a:p>
        </p:txBody>
      </p:sp>
      <p:sp>
        <p:nvSpPr>
          <p:cNvPr id="9220" name="Text Box 4">
            <a:extLst>
              <a:ext uri="{FF2B5EF4-FFF2-40B4-BE49-F238E27FC236}">
                <a16:creationId xmlns:a16="http://schemas.microsoft.com/office/drawing/2014/main" id="{F481C6AB-2628-4BB7-96CE-8CFC917B6EEE}"/>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タイトル 1">
            <a:extLst>
              <a:ext uri="{FF2B5EF4-FFF2-40B4-BE49-F238E27FC236}">
                <a16:creationId xmlns:a16="http://schemas.microsoft.com/office/drawing/2014/main" id="{90984A36-E92A-4AAA-90C7-69D02CE115A1}"/>
              </a:ext>
            </a:extLst>
          </p:cNvPr>
          <p:cNvSpPr>
            <a:spLocks noGrp="1" noChangeArrowheads="1"/>
          </p:cNvSpPr>
          <p:nvPr>
            <p:ph type="title"/>
          </p:nvPr>
        </p:nvSpPr>
        <p:spPr/>
        <p:txBody>
          <a:bodyPr/>
          <a:lstStyle/>
          <a:p>
            <a:endParaRPr lang="ja-JP" altLang="en-US"/>
          </a:p>
        </p:txBody>
      </p:sp>
      <p:sp>
        <p:nvSpPr>
          <p:cNvPr id="10243" name="コンテンツ プレースホルダー 2">
            <a:extLst>
              <a:ext uri="{FF2B5EF4-FFF2-40B4-BE49-F238E27FC236}">
                <a16:creationId xmlns:a16="http://schemas.microsoft.com/office/drawing/2014/main" id="{8552452B-EF8F-4429-B366-C5F7E51BB16E}"/>
              </a:ext>
            </a:extLst>
          </p:cNvPr>
          <p:cNvSpPr>
            <a:spLocks noGrp="1" noChangeArrowheads="1"/>
          </p:cNvSpPr>
          <p:nvPr>
            <p:ph idx="1"/>
          </p:nvPr>
        </p:nvSpPr>
        <p:spPr/>
        <p:txBody>
          <a:bodyPr/>
          <a:lstStyle/>
          <a:p>
            <a:endParaRPr lang="ja-JP" alt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2022</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3</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2023</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12</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557265791"/>
              </p:ext>
            </p:extLst>
          </p:nvPr>
        </p:nvGraphicFramePr>
        <p:xfrm>
          <a:off x="358775" y="731596"/>
          <a:ext cx="8421687" cy="6062591"/>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3922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7907600"/>
                  </a:ext>
                </a:extLst>
              </a:tr>
              <a:tr h="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6834459"/>
                  </a:ext>
                </a:extLst>
              </a:tr>
              <a:tr h="241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９月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6894650"/>
                  </a:ext>
                </a:extLst>
              </a:tr>
              <a:tr h="241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６月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集計・作図</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534920"/>
                  </a:ext>
                </a:extLst>
              </a:tr>
              <a:tr h="241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４月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8369429"/>
                  </a:ext>
                </a:extLst>
              </a:tr>
              <a:tr h="241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３月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8854679"/>
                  </a:ext>
                </a:extLst>
              </a:tr>
              <a:tr h="241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２月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観光・アンケート調査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6221764"/>
                  </a:ext>
                </a:extLst>
              </a:tr>
              <a:tr h="72055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14576803"/>
                  </a:ext>
                </a:extLst>
              </a:tr>
              <a:tr h="42252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5190807"/>
                  </a:ext>
                </a:extLst>
              </a:tr>
              <a:tr h="29277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行政・町内会に関するアンケート調査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0063746"/>
                  </a:ext>
                </a:extLst>
              </a:tr>
              <a:tr h="27194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９月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52060779"/>
                  </a:ext>
                </a:extLst>
              </a:tr>
              <a:tr h="267923">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６月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5995549"/>
                  </a:ext>
                </a:extLst>
              </a:tr>
              <a:tr h="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３月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a:t>
                      </a:r>
                      <a:r>
                        <a:rPr kumimoji="1" lang="en-US" altLang="zh-TW"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0</a:t>
                      </a: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6860395"/>
                  </a:ext>
                </a:extLst>
              </a:tr>
              <a:tr h="796598">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ja-JP" altLang="en-US"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563662"/>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2021</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2021</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12</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3197119094"/>
              </p:ext>
            </p:extLst>
          </p:nvPr>
        </p:nvGraphicFramePr>
        <p:xfrm>
          <a:off x="358775" y="731596"/>
          <a:ext cx="8421687" cy="5952438"/>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42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242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7907600"/>
                  </a:ext>
                </a:extLst>
              </a:tr>
              <a:tr h="78799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5190807"/>
                  </a:ext>
                </a:extLst>
              </a:tr>
              <a:tr h="42428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行政・交通に関するアンケート調査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0063746"/>
                  </a:ext>
                </a:extLst>
              </a:tr>
              <a:tr h="42428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９月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52060779"/>
                  </a:ext>
                </a:extLst>
              </a:tr>
              <a:tr h="78799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６月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5995549"/>
                  </a:ext>
                </a:extLst>
              </a:tr>
              <a:tr h="24252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５月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1930008"/>
                  </a:ext>
                </a:extLst>
              </a:tr>
              <a:tr h="242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４月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アンケート調査設計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5958371"/>
                  </a:ext>
                </a:extLst>
              </a:tr>
              <a:tr h="133356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３月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055413"/>
                  </a:ext>
                </a:extLst>
              </a:tr>
              <a:tr h="242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２月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企業・新規事業事前意識調査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2426">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zh-TW"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2160"/>
                  </a:ext>
                </a:extLst>
              </a:tr>
              <a:tr h="710428">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ja-JP" altLang="en-US"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563662"/>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extLst>
      <p:ext uri="{BB962C8B-B14F-4D97-AF65-F5344CB8AC3E}">
        <p14:creationId xmlns:p14="http://schemas.microsoft.com/office/powerpoint/2010/main" val="226472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2020</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2020</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12</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2653173908"/>
              </p:ext>
            </p:extLst>
          </p:nvPr>
        </p:nvGraphicFramePr>
        <p:xfrm>
          <a:off x="358775" y="731593"/>
          <a:ext cx="8421687" cy="5531885"/>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228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39644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7907600"/>
                  </a:ext>
                </a:extLst>
              </a:tr>
              <a:tr h="39644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4555380"/>
                  </a:ext>
                </a:extLst>
              </a:tr>
              <a:tr h="20246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6100390"/>
                  </a:ext>
                </a:extLst>
              </a:tr>
              <a:tr h="39989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９月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2574170"/>
                  </a:ext>
                </a:extLst>
              </a:tr>
              <a:tr h="228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６月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0233105"/>
                  </a:ext>
                </a:extLst>
              </a:tr>
              <a:tr h="228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５月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1930008"/>
                  </a:ext>
                </a:extLst>
              </a:tr>
              <a:tr h="228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４月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アンケート調査設計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5958371"/>
                  </a:ext>
                </a:extLst>
              </a:tr>
              <a:tr h="91409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３月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対象者数約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WEB</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調査設定・集計・作図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集計～報告書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055413"/>
                  </a:ext>
                </a:extLst>
              </a:tr>
              <a:tr h="57129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２月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企業・イベント来場者属性調査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48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2020</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年 </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１</a:t>
                      </a:r>
                      <a:r>
                        <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大学・アンケート調査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2160"/>
                  </a:ext>
                </a:extLst>
              </a:tr>
              <a:tr h="1021395">
                <a:tc gridSpan="4">
                  <a:txBody>
                    <a:bodyPr/>
                    <a:lstStyle/>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200" b="0" i="0" u="none" strike="noStrike" cap="none" normalizeH="0" baseline="0" dirty="0">
                          <a:ln>
                            <a:noFill/>
                          </a:ln>
                          <a:solidFill>
                            <a:schemeClr val="tx1"/>
                          </a:solidFill>
                          <a:effectLst/>
                          <a:latin typeface="Arial" charset="0"/>
                          <a:ea typeface="HGPｺﾞｼｯｸM" pitchFamily="50" charset="-128"/>
                        </a:rPr>
                        <a:t>長崎県に特化したインターネットリサーチサイト　リサチャン　</a:t>
                      </a:r>
                      <a:r>
                        <a:rPr kumimoji="1" lang="en-US" altLang="ja-JP" sz="1200" b="0" i="0" u="none" strike="noStrike" cap="none" normalizeH="0" baseline="0" dirty="0">
                          <a:ln>
                            <a:noFill/>
                          </a:ln>
                          <a:solidFill>
                            <a:schemeClr val="tx1"/>
                          </a:solidFill>
                          <a:effectLst/>
                          <a:latin typeface="Arial" charset="0"/>
                          <a:ea typeface="HGPｺﾞｼｯｸM" pitchFamily="50" charset="-128"/>
                        </a:rPr>
                        <a:t>Research</a:t>
                      </a:r>
                      <a:r>
                        <a:rPr kumimoji="1" lang="ja-JP" altLang="en-US" sz="1200" b="0" i="0" u="none" strike="noStrike" cap="none" normalizeH="0" baseline="0" dirty="0">
                          <a:ln>
                            <a:noFill/>
                          </a:ln>
                          <a:solidFill>
                            <a:schemeClr val="tx1"/>
                          </a:solidFill>
                          <a:effectLst/>
                          <a:latin typeface="Arial" charset="0"/>
                          <a:ea typeface="HGPｺﾞｼｯｸM" pitchFamily="50" charset="-128"/>
                        </a:rPr>
                        <a:t>＠</a:t>
                      </a:r>
                      <a:r>
                        <a:rPr kumimoji="1" lang="en-US" altLang="ja-JP" sz="1200" b="0" i="0" u="none" strike="noStrike" cap="none" normalizeH="0" baseline="0" dirty="0">
                          <a:ln>
                            <a:noFill/>
                          </a:ln>
                          <a:solidFill>
                            <a:schemeClr val="tx1"/>
                          </a:solidFill>
                          <a:effectLst/>
                          <a:latin typeface="Arial" charset="0"/>
                          <a:ea typeface="HGPｺﾞｼｯｸM" pitchFamily="50" charset="-128"/>
                        </a:rPr>
                        <a:t>Nagasaki</a:t>
                      </a:r>
                      <a:r>
                        <a:rPr kumimoji="1" lang="ja-JP" altLang="en-US" sz="1200" b="0" i="0" u="none" strike="noStrike" cap="none" normalizeH="0" baseline="0" dirty="0">
                          <a:ln>
                            <a:noFill/>
                          </a:ln>
                          <a:solidFill>
                            <a:schemeClr val="tx1"/>
                          </a:solidFill>
                          <a:effectLst/>
                          <a:latin typeface="Arial" charset="0"/>
                          <a:ea typeface="HGPｺﾞｼｯｸM" pitchFamily="50" charset="-128"/>
                        </a:rPr>
                        <a:t>　（リサチャンアットナガサキ）を</a:t>
                      </a:r>
                      <a:endParaRPr kumimoji="1" lang="en-US" altLang="ja-JP" sz="1200" b="0" i="0" u="none" strike="noStrike" cap="none" normalizeH="0" baseline="0" dirty="0">
                        <a:ln>
                          <a:noFill/>
                        </a:ln>
                        <a:solidFill>
                          <a:schemeClr val="tx1"/>
                        </a:solidFill>
                        <a:effectLst/>
                        <a:latin typeface="Arial" charset="0"/>
                        <a:ea typeface="HGPｺﾞｼｯｸM" pitchFamily="50" charset="-128"/>
                      </a:endParaRPr>
                    </a:p>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200" b="0" i="0" u="none" strike="noStrike" cap="none" normalizeH="0" baseline="0" dirty="0">
                          <a:ln>
                            <a:noFill/>
                          </a:ln>
                          <a:solidFill>
                            <a:schemeClr val="tx1"/>
                          </a:solidFill>
                          <a:effectLst/>
                          <a:latin typeface="Arial" charset="0"/>
                          <a:ea typeface="HGPｺﾞｼｯｸM" pitchFamily="50" charset="-128"/>
                        </a:rPr>
                        <a:t>活用して、さまざまな調査を実施</a:t>
                      </a:r>
                      <a:endParaRPr kumimoji="1" lang="en-US" altLang="ja-JP" sz="1200" b="0" i="0" u="none" strike="noStrike" cap="none" normalizeH="0" baseline="0" dirty="0">
                        <a:ln>
                          <a:noFill/>
                        </a:ln>
                        <a:solidFill>
                          <a:schemeClr val="tx1"/>
                        </a:solidFill>
                        <a:effectLst/>
                        <a:latin typeface="Arial" charset="0"/>
                        <a:ea typeface="HGPｺﾞｼｯｸM" pitchFamily="50" charset="-128"/>
                      </a:endParaRPr>
                    </a:p>
                    <a:p>
                      <a:pPr marL="0" marR="0" lvl="0" indent="0" algn="ctr"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en-US" altLang="ja-JP" sz="1200" b="0" i="0" u="none" strike="noStrike" cap="none" normalizeH="0" baseline="0" dirty="0">
                          <a:ln>
                            <a:noFill/>
                          </a:ln>
                          <a:solidFill>
                            <a:schemeClr val="tx1"/>
                          </a:solidFill>
                          <a:effectLst/>
                          <a:latin typeface="Arial" charset="0"/>
                          <a:ea typeface="HGPｺﾞｼｯｸM" pitchFamily="50" charset="-128"/>
                        </a:rPr>
                        <a:t>※</a:t>
                      </a:r>
                      <a:r>
                        <a:rPr kumimoji="1" lang="ja-JP" altLang="en-US" sz="1200" b="0" i="0" u="none" strike="noStrike" cap="none" normalizeH="0" baseline="0" dirty="0">
                          <a:ln>
                            <a:noFill/>
                          </a:ln>
                          <a:solidFill>
                            <a:schemeClr val="tx1"/>
                          </a:solidFill>
                          <a:effectLst/>
                          <a:latin typeface="Arial" charset="0"/>
                          <a:ea typeface="HGPｺﾞｼｯｸM" pitchFamily="50" charset="-128"/>
                        </a:rPr>
                        <a:t>調査については、リサチャン　ホームページ　（</a:t>
                      </a:r>
                      <a:r>
                        <a:rPr kumimoji="1" lang="en-US" altLang="ja-JP" sz="1200" b="0" i="0" u="sng" strike="noStrike" cap="none" normalizeH="0" baseline="0" dirty="0">
                          <a:ln>
                            <a:noFill/>
                          </a:ln>
                          <a:solidFill>
                            <a:schemeClr val="tx1"/>
                          </a:solidFill>
                          <a:effectLst/>
                          <a:latin typeface="Arial" charset="0"/>
                          <a:ea typeface="HGPｺﾞｼｯｸM" pitchFamily="50" charset="-128"/>
                        </a:rPr>
                        <a:t>https://researchan.jp</a:t>
                      </a:r>
                      <a:r>
                        <a:rPr kumimoji="1" lang="en-US" altLang="ja-JP" sz="1200" b="0" i="0" u="none" strike="noStrike" cap="none" normalizeH="0" baseline="0" dirty="0">
                          <a:ln>
                            <a:noFill/>
                          </a:ln>
                          <a:solidFill>
                            <a:schemeClr val="tx1"/>
                          </a:solidFill>
                          <a:effectLst/>
                          <a:latin typeface="Arial" charset="0"/>
                          <a:ea typeface="HGPｺﾞｼｯｸM" pitchFamily="50" charset="-128"/>
                        </a:rPr>
                        <a:t> </a:t>
                      </a:r>
                      <a:r>
                        <a:rPr kumimoji="1" lang="ja-JP" altLang="en-US" sz="1200" b="0" i="0" u="none" strike="noStrike" cap="none" normalizeH="0" baseline="0" dirty="0">
                          <a:ln>
                            <a:noFill/>
                          </a:ln>
                          <a:solidFill>
                            <a:schemeClr val="tx1"/>
                          </a:solidFill>
                          <a:effectLst/>
                          <a:latin typeface="Arial" charset="0"/>
                          <a:ea typeface="HGPｺﾞｼｯｸM" pitchFamily="50" charset="-128"/>
                        </a:rPr>
                        <a:t>）をご覧ください</a:t>
                      </a: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ja-JP" altLang="en-US"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endParaRPr kumimoji="1" lang="en-US" altLang="ja-JP" sz="1000" b="0" i="0" u="none" strike="noStrike" cap="none" normalizeH="0" baseline="0" dirty="0">
                        <a:ln>
                          <a:noFill/>
                        </a:ln>
                        <a:solidFill>
                          <a:schemeClr val="tx1"/>
                        </a:solidFill>
                        <a:effectLst/>
                        <a:latin typeface="Arial" charset="0"/>
                        <a:ea typeface="HGPｺﾞｼｯｸM"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9563662"/>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extLst>
      <p:ext uri="{BB962C8B-B14F-4D97-AF65-F5344CB8AC3E}">
        <p14:creationId xmlns:p14="http://schemas.microsoft.com/office/powerpoint/2010/main" val="201335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2019</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4</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2019</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12</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32309269"/>
              </p:ext>
            </p:extLst>
          </p:nvPr>
        </p:nvGraphicFramePr>
        <p:xfrm>
          <a:off x="393700" y="809625"/>
          <a:ext cx="8421687" cy="4944194"/>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3595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599549">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6372571"/>
                  </a:ext>
                </a:extLst>
              </a:tr>
              <a:tr h="4306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8675732"/>
                  </a:ext>
                </a:extLst>
              </a:tr>
              <a:tr h="38211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7691431"/>
                  </a:ext>
                </a:extLst>
              </a:tr>
              <a:tr h="62775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企業・食に関する意識調査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アンケート設定～集計・作図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9241804"/>
                  </a:ext>
                </a:extLst>
              </a:tr>
              <a:tr h="363918">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企業・観光動向調査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041358"/>
                  </a:ext>
                </a:extLst>
              </a:tr>
              <a:tr h="645954">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企業・顧客満足度調査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055413"/>
                  </a:ext>
                </a:extLst>
              </a:tr>
              <a:tr h="103872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企業・顧客満足度調査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企業・イベント来場者意識調査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企業・イベント来場者属性調査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2,800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561">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企業・観光動向調査</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2160"/>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extLst>
      <p:ext uri="{BB962C8B-B14F-4D97-AF65-F5344CB8AC3E}">
        <p14:creationId xmlns:p14="http://schemas.microsoft.com/office/powerpoint/2010/main" val="93472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69DB73-91EB-410C-B273-2858C8FB30A6}"/>
              </a:ext>
            </a:extLst>
          </p:cNvPr>
          <p:cNvSpPr>
            <a:spLocks noGrp="1" noChangeArrowheads="1"/>
          </p:cNvSpPr>
          <p:nvPr>
            <p:ph type="title"/>
          </p:nvPr>
        </p:nvSpPr>
        <p:spPr/>
        <p:txBody>
          <a:bodyPr/>
          <a:lstStyle/>
          <a:p>
            <a:pPr eaLnBrk="1" hangingPunct="1"/>
            <a:r>
              <a:rPr lang="ja-JP" altLang="en-US" sz="1400" dirty="0">
                <a:latin typeface="HGPｺﾞｼｯｸE" panose="020B0900000000000000" pitchFamily="50" charset="-128"/>
                <a:ea typeface="HGPｺﾞｼｯｸE" panose="020B0900000000000000" pitchFamily="50" charset="-128"/>
              </a:rPr>
              <a:t>これまでの主な実績（</a:t>
            </a:r>
            <a:r>
              <a:rPr lang="en-US" altLang="ja-JP" sz="1400" dirty="0">
                <a:latin typeface="HGPｺﾞｼｯｸE" panose="020B0900000000000000" pitchFamily="50" charset="-128"/>
                <a:ea typeface="HGPｺﾞｼｯｸE" panose="020B0900000000000000" pitchFamily="50" charset="-128"/>
              </a:rPr>
              <a:t>2018</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7</a:t>
            </a:r>
            <a:r>
              <a:rPr lang="ja-JP" altLang="en-US" sz="1400" dirty="0">
                <a:latin typeface="HGPｺﾞｼｯｸE" panose="020B0900000000000000" pitchFamily="50" charset="-128"/>
                <a:ea typeface="HGPｺﾞｼｯｸE" panose="020B0900000000000000" pitchFamily="50" charset="-128"/>
              </a:rPr>
              <a:t>月～</a:t>
            </a:r>
            <a:r>
              <a:rPr lang="en-US" altLang="ja-JP" sz="1400" dirty="0">
                <a:latin typeface="HGPｺﾞｼｯｸE" panose="020B0900000000000000" pitchFamily="50" charset="-128"/>
                <a:ea typeface="HGPｺﾞｼｯｸE" panose="020B0900000000000000" pitchFamily="50" charset="-128"/>
              </a:rPr>
              <a:t>2019</a:t>
            </a:r>
            <a:r>
              <a:rPr lang="ja-JP" altLang="en-US" sz="1400" dirty="0">
                <a:latin typeface="HGPｺﾞｼｯｸE" panose="020B0900000000000000" pitchFamily="50" charset="-128"/>
                <a:ea typeface="HGPｺﾞｼｯｸE" panose="020B0900000000000000" pitchFamily="50" charset="-128"/>
              </a:rPr>
              <a:t>年</a:t>
            </a:r>
            <a:r>
              <a:rPr lang="en-US" altLang="ja-JP" sz="1400" dirty="0">
                <a:latin typeface="HGPｺﾞｼｯｸE" panose="020B0900000000000000" pitchFamily="50" charset="-128"/>
                <a:ea typeface="HGPｺﾞｼｯｸE" panose="020B0900000000000000" pitchFamily="50" charset="-128"/>
              </a:rPr>
              <a:t>3</a:t>
            </a:r>
            <a:r>
              <a:rPr lang="ja-JP" altLang="en-US" sz="1400" dirty="0">
                <a:latin typeface="HGPｺﾞｼｯｸE" panose="020B0900000000000000" pitchFamily="50" charset="-128"/>
                <a:ea typeface="HGPｺﾞｼｯｸE" panose="020B0900000000000000" pitchFamily="50" charset="-128"/>
              </a:rPr>
              <a:t>月）</a:t>
            </a:r>
          </a:p>
        </p:txBody>
      </p:sp>
      <p:sp>
        <p:nvSpPr>
          <p:cNvPr id="11267" name="Rectangle 3">
            <a:extLst>
              <a:ext uri="{FF2B5EF4-FFF2-40B4-BE49-F238E27FC236}">
                <a16:creationId xmlns:a16="http://schemas.microsoft.com/office/drawing/2014/main" id="{BB0C5EA7-47CA-4A33-BBB9-6843E38BB9D8}"/>
              </a:ext>
            </a:extLst>
          </p:cNvPr>
          <p:cNvSpPr>
            <a:spLocks noGrp="1" noChangeArrowheads="1"/>
          </p:cNvSpPr>
          <p:nvPr>
            <p:ph type="body" idx="1"/>
          </p:nvPr>
        </p:nvSpPr>
        <p:spPr>
          <a:xfrm>
            <a:off x="360363" y="898525"/>
            <a:ext cx="8421687" cy="5310188"/>
          </a:xfrm>
        </p:spPr>
        <p:txBody>
          <a:bodyPr/>
          <a:lstStyle/>
          <a:p>
            <a:pPr eaLnBrk="1" hangingPunct="1"/>
            <a:endParaRPr lang="ja-JP" altLang="en-US" sz="1200" b="0">
              <a:latin typeface="Arial" panose="020B0604020202020204" pitchFamily="34" charset="0"/>
              <a:ea typeface="HGPｺﾞｼｯｸM" panose="020B0600000000000000" pitchFamily="50" charset="-128"/>
            </a:endParaRPr>
          </a:p>
          <a:p>
            <a:pPr eaLnBrk="1" hangingPunct="1"/>
            <a:endParaRPr lang="en-US" altLang="ja-JP" sz="1200" b="0">
              <a:latin typeface="Arial" panose="020B0604020202020204" pitchFamily="34" charset="0"/>
              <a:ea typeface="HGPｺﾞｼｯｸM" panose="020B0600000000000000" pitchFamily="50" charset="-128"/>
            </a:endParaRPr>
          </a:p>
        </p:txBody>
      </p:sp>
      <p:graphicFrame>
        <p:nvGraphicFramePr>
          <p:cNvPr id="129205" name="Group 181">
            <a:extLst>
              <a:ext uri="{FF2B5EF4-FFF2-40B4-BE49-F238E27FC236}">
                <a16:creationId xmlns:a16="http://schemas.microsoft.com/office/drawing/2014/main" id="{0A7586E1-15F3-424B-9CBC-1399CA8F1BAA}"/>
              </a:ext>
            </a:extLst>
          </p:cNvPr>
          <p:cNvGraphicFramePr>
            <a:graphicFrameLocks noGrp="1"/>
          </p:cNvGraphicFramePr>
          <p:nvPr>
            <p:ph type="tbl" idx="1"/>
            <p:extLst>
              <p:ext uri="{D42A27DB-BD31-4B8C-83A1-F6EECF244321}">
                <p14:modId xmlns:p14="http://schemas.microsoft.com/office/powerpoint/2010/main" val="3453064256"/>
              </p:ext>
            </p:extLst>
          </p:nvPr>
        </p:nvGraphicFramePr>
        <p:xfrm>
          <a:off x="393700" y="809626"/>
          <a:ext cx="8421687" cy="5310187"/>
        </p:xfrm>
        <a:graphic>
          <a:graphicData uri="http://schemas.openxmlformats.org/drawingml/2006/table">
            <a:tbl>
              <a:tblPr/>
              <a:tblGrid>
                <a:gridCol w="931227">
                  <a:extLst>
                    <a:ext uri="{9D8B030D-6E8A-4147-A177-3AD203B41FA5}">
                      <a16:colId xmlns:a16="http://schemas.microsoft.com/office/drawing/2014/main" val="20000"/>
                    </a:ext>
                  </a:extLst>
                </a:gridCol>
                <a:gridCol w="3897948">
                  <a:extLst>
                    <a:ext uri="{9D8B030D-6E8A-4147-A177-3AD203B41FA5}">
                      <a16:colId xmlns:a16="http://schemas.microsoft.com/office/drawing/2014/main" val="20001"/>
                    </a:ext>
                  </a:extLst>
                </a:gridCol>
                <a:gridCol w="1839912">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482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概要</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調査対象</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gradFill rotWithShape="0">
                      <a:gsLst>
                        <a:gs pos="0">
                          <a:srgbClr val="FFCCCC"/>
                        </a:gs>
                        <a:gs pos="100000">
                          <a:schemeClr val="bg1"/>
                        </a:gs>
                      </a:gsLst>
                      <a:lin ang="0" scaled="1"/>
                    </a:gradFill>
                  </a:tcPr>
                </a:tc>
                <a:extLst>
                  <a:ext uri="{0D108BD9-81ED-4DB2-BD59-A6C34878D82A}">
                    <a16:rowId xmlns:a16="http://schemas.microsoft.com/office/drawing/2014/main" val="10000"/>
                  </a:ext>
                </a:extLst>
              </a:tr>
              <a:tr h="6482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企業・観光に関する調査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670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アンケート設定～報告書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6464731"/>
                  </a:ext>
                </a:extLst>
              </a:tr>
              <a:tr h="8427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行政・市民意識調査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行政・高校生意識調査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企業・モニターアンケート調査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500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開封・データ入力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開封・データ入力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6075831"/>
                  </a:ext>
                </a:extLst>
              </a:tr>
              <a:tr h="2592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6372571"/>
                  </a:ext>
                </a:extLst>
              </a:tr>
              <a:tr h="453770">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12</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9241804"/>
                  </a:ext>
                </a:extLst>
              </a:tr>
              <a:tr h="2592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11</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041358"/>
                  </a:ext>
                </a:extLst>
              </a:tr>
              <a:tr h="6482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企業・交通機関利用者調査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企業・観光客ヒアリング調査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300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ヒアリング～集計・作図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8055413"/>
                  </a:ext>
                </a:extLst>
              </a:tr>
              <a:tr h="648267">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9</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企業・データ整理業務</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対象データ約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840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件</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対象企業約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460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社</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データ整理</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発送・データ入力・集計・作図</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2762">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行政・アンケート調査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650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1,400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230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データ入力</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1512160"/>
                  </a:ext>
                </a:extLst>
              </a:tr>
              <a:tr h="259275">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2018</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年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7</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月</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企業・アンケート調査</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対象者約</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名</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10000"/>
                        </a:spcAft>
                        <a:buClrTx/>
                        <a:buSzPct val="70000"/>
                        <a:buFont typeface="Wingdings" pitchFamily="2" charset="2"/>
                        <a:buNone/>
                        <a:tabLst/>
                        <a:defRPr/>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アンケート作成～報告書</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695" marB="4569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FFCCCC"/>
                      </a:solidFill>
                      <a:prstDash val="solid"/>
                      <a:round/>
                      <a:headEnd type="none" w="med" len="med"/>
                      <a:tailEnd type="none" w="med" len="med"/>
                    </a:lnT>
                    <a:lnB w="6350" cap="flat" cmpd="sng" algn="ctr">
                      <a:solidFill>
                        <a:srgbClr val="FFCC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297" name="Text Box 53">
            <a:extLst>
              <a:ext uri="{FF2B5EF4-FFF2-40B4-BE49-F238E27FC236}">
                <a16:creationId xmlns:a16="http://schemas.microsoft.com/office/drawing/2014/main" id="{BFA871ED-DC58-462D-AF97-5641A627FFA0}"/>
              </a:ext>
            </a:extLst>
          </p:cNvPr>
          <p:cNvSpPr txBox="1">
            <a:spLocks noChangeArrowheads="1"/>
          </p:cNvSpPr>
          <p:nvPr/>
        </p:nvSpPr>
        <p:spPr bwMode="auto">
          <a:xfrm>
            <a:off x="5861050" y="6454775"/>
            <a:ext cx="3160713"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5000"/>
              </a:spcBef>
              <a:spcAft>
                <a:spcPct val="25000"/>
              </a:spcAft>
              <a:buSzPct val="70000"/>
              <a:buFont typeface="Wingdings" panose="05000000000000000000" pitchFamily="2" charset="2"/>
              <a:buChar char="p"/>
              <a:defRPr kumimoji="1" sz="1400" b="1">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5000"/>
              </a:spcBef>
              <a:spcAft>
                <a:spcPct val="25000"/>
              </a:spcAft>
              <a:buSzPct val="70000"/>
              <a:buFont typeface="Wingdings" panose="05000000000000000000" pitchFamily="2" charset="2"/>
              <a:buChar char="p"/>
              <a:defRPr kumimoji="1" sz="12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lnSpc>
                <a:spcPct val="85000"/>
              </a:lnSpc>
              <a:spcBef>
                <a:spcPct val="0"/>
              </a:spcBef>
              <a:spcAft>
                <a:spcPct val="0"/>
              </a:spcAft>
              <a:buSzTx/>
              <a:buFontTx/>
              <a:buNone/>
            </a:pPr>
            <a:r>
              <a:rPr lang="en-US" altLang="ja-JP" sz="1200" b="0">
                <a:latin typeface="Comic Sans MS" panose="030F0702030302020204" pitchFamily="66" charset="0"/>
                <a:ea typeface="ＭＳ ゴシック" panose="020B0609070205080204" pitchFamily="49" charset="-128"/>
              </a:rPr>
              <a:t>MIK@N </a:t>
            </a:r>
            <a:r>
              <a:rPr lang="ja-JP" altLang="en-US" sz="1200" b="0">
                <a:latin typeface="Comic Sans MS" panose="030F0702030302020204" pitchFamily="66" charset="0"/>
                <a:ea typeface="ＭＳ ゴシック" panose="020B0609070205080204" pitchFamily="49" charset="-128"/>
              </a:rPr>
              <a:t>　</a:t>
            </a:r>
            <a:r>
              <a:rPr lang="en-US" altLang="ja-JP" sz="1200" b="0">
                <a:latin typeface="Comic Sans MS" panose="030F0702030302020204" pitchFamily="66" charset="0"/>
                <a:ea typeface="ＭＳ ゴシック" panose="020B0609070205080204" pitchFamily="49" charset="-128"/>
              </a:rPr>
              <a:t>COMMUNICATIONS</a:t>
            </a:r>
          </a:p>
        </p:txBody>
      </p:sp>
    </p:spTree>
    <p:extLst>
      <p:ext uri="{BB962C8B-B14F-4D97-AF65-F5344CB8AC3E}">
        <p14:creationId xmlns:p14="http://schemas.microsoft.com/office/powerpoint/2010/main" val="2557178474"/>
      </p:ext>
    </p:extLst>
  </p:cSld>
  <p:clrMapOvr>
    <a:masterClrMapping/>
  </p:clrMapOvr>
</p:sld>
</file>

<file path=ppt/theme/theme1.xml><?xml version="1.0" encoding="utf-8"?>
<a:theme xmlns:a="http://schemas.openxmlformats.org/drawingml/2006/main" name="temp228_col2">
  <a:themeElements>
    <a:clrScheme name="temp228_col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temp228_col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228_col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228_col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228_col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228_col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228_col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228_col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228_col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228_col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228_col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228_col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228_col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228_col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C:\DOCUME~1\森　美紀\LOCALS~1\Temp\temp228[1].zip の一時ディレクトリ 2\temp228\temp228_col2.pot</Template>
  <TotalTime>6615</TotalTime>
  <Words>7605</Words>
  <Application>Microsoft Office PowerPoint</Application>
  <PresentationFormat>画面に合わせる (4:3)</PresentationFormat>
  <Paragraphs>1736</Paragraphs>
  <Slides>29</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29</vt:i4>
      </vt:variant>
    </vt:vector>
  </HeadingPairs>
  <TitlesOfParts>
    <vt:vector size="41" baseType="lpstr">
      <vt:lpstr>HGPｺﾞｼｯｸE</vt:lpstr>
      <vt:lpstr>HGPｺﾞｼｯｸM</vt:lpstr>
      <vt:lpstr>ＨＧｺﾞｼｯｸE-PRO</vt:lpstr>
      <vt:lpstr>HG明朝E</vt:lpstr>
      <vt:lpstr>ＭＳ Ｐゴシック</vt:lpstr>
      <vt:lpstr>ＭＳ ゴシック</vt:lpstr>
      <vt:lpstr>Arial</vt:lpstr>
      <vt:lpstr>Comic Sans MS</vt:lpstr>
      <vt:lpstr>Times</vt:lpstr>
      <vt:lpstr>Wingdings</vt:lpstr>
      <vt:lpstr>temp228_col2</vt:lpstr>
      <vt:lpstr>デザインの設定</vt:lpstr>
      <vt:lpstr>MIK@N  COMMUNICATIONS</vt:lpstr>
      <vt:lpstr>PowerPoint プレゼンテーション</vt:lpstr>
      <vt:lpstr>みかんコミュニケーションズの調査業務</vt:lpstr>
      <vt:lpstr>PowerPoint プレゼンテーション</vt:lpstr>
      <vt:lpstr>これまでの主な実績（2022年3月～2023年12月）</vt:lpstr>
      <vt:lpstr>これまでの主な実績（2021年1月～2021年12月）</vt:lpstr>
      <vt:lpstr>これまでの主な実績（2020年1月～2020年12月）</vt:lpstr>
      <vt:lpstr>これまでの主な実績（2019年4月～2019年12月）</vt:lpstr>
      <vt:lpstr>これまでの主な実績（2018年7月～2019年3月）</vt:lpstr>
      <vt:lpstr>これまでの主な実績（2018年1月～2018年6月）</vt:lpstr>
      <vt:lpstr>これまでの主な実績（2017年9月～2017年12月）</vt:lpstr>
      <vt:lpstr>これまでの主な実績（2017年1月～2017年8月）</vt:lpstr>
      <vt:lpstr>これまでの主な実績（2016年4月～2016年12月）</vt:lpstr>
      <vt:lpstr>これまでの主な実績（2015年11月～2016年3月）</vt:lpstr>
      <vt:lpstr>これまでの主な実績（2015年1月～8月）</vt:lpstr>
      <vt:lpstr>これまでの主な実績（2014年10月～12月）</vt:lpstr>
      <vt:lpstr>これまでの主な実績（2014年1月～9月）</vt:lpstr>
      <vt:lpstr>これまでの主な実績（2013年）</vt:lpstr>
      <vt:lpstr>これまでの主な実績（2012年）</vt:lpstr>
      <vt:lpstr>これまでの主な実績（2011年）</vt:lpstr>
      <vt:lpstr>これまでの主な実績（2010年）</vt:lpstr>
      <vt:lpstr>PowerPoint プレゼンテーション</vt:lpstr>
      <vt:lpstr>これまでの主な実績（2008年4月～11月）</vt:lpstr>
      <vt:lpstr>これまでの主な実績（2007年4月～2008年3月）</vt:lpstr>
      <vt:lpstr>これまでの主な実績（2007年1月～3月）</vt:lpstr>
      <vt:lpstr>これまでの主な実績（2006年4月～12月）</vt:lpstr>
      <vt:lpstr>これまでの主な実績（2006年1月～3月）</vt:lpstr>
      <vt:lpstr>これまでの主な実績（2005年7月～12月）</vt:lpstr>
      <vt:lpstr>これまでの主な実績（2002年～2004年）</vt:lpstr>
    </vt:vector>
  </TitlesOfParts>
  <Company>本社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BB-WAVE.com『仕事に使えるARCHIVES』 PowerPoint 用テンプレート　其の五</dc:title>
  <dc:creator>みかんコミュニケーションズ</dc:creator>
  <cp:lastModifiedBy>コミュニケーションズ みかん</cp:lastModifiedBy>
  <cp:revision>612</cp:revision>
  <cp:lastPrinted>2020-03-24T06:00:28Z</cp:lastPrinted>
  <dcterms:created xsi:type="dcterms:W3CDTF">2006-02-15T03:10:05Z</dcterms:created>
  <dcterms:modified xsi:type="dcterms:W3CDTF">2024-01-15T03:53:19Z</dcterms:modified>
</cp:coreProperties>
</file>